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drawings/drawing4.xml" ContentType="application/vnd.openxmlformats-officedocument.drawingml.chartshapes+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drawings/drawing1.xml" ContentType="application/vnd.openxmlformats-officedocument.drawingml.chartshapes+xml"/>
  <Override PartName="/ppt/drawings/drawing2.xml" ContentType="application/vnd.openxmlformats-officedocument.drawingml.chartshapes+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vml" ContentType="application/vnd.openxmlformats-officedocument.vmlDrawing"/>
  <Override PartName="/ppt/charts/chart6.xml" ContentType="application/vnd.openxmlformats-officedocument.drawingml.chart+xml"/>
  <Default Extension="xlsx" ContentType="application/vnd.openxmlformats-officedocument.spreadsheetml.sheet"/>
  <Override PartName="/ppt/charts/chart3.xml" ContentType="application/vnd.openxmlformats-officedocument.drawingml.chart+xml"/>
  <Override PartName="/ppt/charts/chart4.xml" ContentType="application/vnd.openxmlformats-officedocument.drawingml.chart+xml"/>
  <Override PartName="/ppt/charts/chart5.xml" ContentType="application/vnd.openxmlformats-officedocument.drawingml.char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charts/chart1.xml" ContentType="application/vnd.openxmlformats-officedocument.drawingml.chart+xml"/>
  <Override PartName="/ppt/charts/chart2.xml" ContentType="application/vnd.openxmlformats-officedocument.drawingml.chart+xml"/>
  <Default Extension="sldx" ContentType="application/vnd.openxmlformats-officedocument.presentationml.slide"/>
  <Override PartName="/ppt/drawings/drawing5.xml" ContentType="application/vnd.openxmlformats-officedocument.drawingml.chartshapes+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Default Extension="png" ContentType="image/png"/>
  <Override PartName="/ppt/drawings/drawing3.xml" ContentType="application/vnd.openxmlformats-officedocument.drawingml.chartshap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4"/>
  </p:notesMasterIdLst>
  <p:sldIdLst>
    <p:sldId id="256" r:id="rId2"/>
    <p:sldId id="263" r:id="rId3"/>
    <p:sldId id="279" r:id="rId4"/>
    <p:sldId id="274" r:id="rId5"/>
    <p:sldId id="270" r:id="rId6"/>
    <p:sldId id="282" r:id="rId7"/>
    <p:sldId id="275" r:id="rId8"/>
    <p:sldId id="277" r:id="rId9"/>
    <p:sldId id="285" r:id="rId10"/>
    <p:sldId id="286" r:id="rId11"/>
    <p:sldId id="281" r:id="rId12"/>
    <p:sldId id="287" r:id="rId13"/>
  </p:sldIdLst>
  <p:sldSz cx="9144000" cy="6858000" type="screen4x3"/>
  <p:notesSz cx="6858000" cy="9144000"/>
  <p:defaultTex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00" d="100"/>
          <a:sy n="100" d="100"/>
        </p:scale>
        <p:origin x="-702" y="-36"/>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charts/_rels/chart1.xml.rels><?xml version="1.0" encoding="UTF-8" standalone="yes"?>
<Relationships xmlns="http://schemas.openxmlformats.org/package/2006/relationships"><Relationship Id="rId2" Type="http://schemas.openxmlformats.org/officeDocument/2006/relationships/chartUserShapes" Target="../drawings/drawing1.xml"/><Relationship Id="rId1" Type="http://schemas.openxmlformats.org/officeDocument/2006/relationships/oleObject" Target="file:///C:\Users\Admin\Documents\2015-2016\semanas%20epidemiologicas%202016\semana%2039\CANA%20ENDEMICO%20DENGUE%20SEMANA%2039-2016.xlsx" TargetMode="External"/></Relationships>
</file>

<file path=ppt/charts/_rels/chart2.xml.rels><?xml version="1.0" encoding="UTF-8" standalone="yes"?>
<Relationships xmlns="http://schemas.openxmlformats.org/package/2006/relationships"><Relationship Id="rId2" Type="http://schemas.openxmlformats.org/officeDocument/2006/relationships/chartUserShapes" Target="../drawings/drawing2.xml"/><Relationship Id="rId1" Type="http://schemas.openxmlformats.org/officeDocument/2006/relationships/oleObject" Target="file:///C:\Users\Admin\Documents\2015-2016\semanas%20epidemiologicas%202016\semana%2039\CANA%20ENDEMICO%20DENGUE%20SEMANA%2039-2016.xlsx" TargetMode="External"/></Relationships>
</file>

<file path=ppt/charts/_rels/chart3.xml.rels><?xml version="1.0" encoding="UTF-8" standalone="yes"?>
<Relationships xmlns="http://schemas.openxmlformats.org/package/2006/relationships"><Relationship Id="rId2" Type="http://schemas.openxmlformats.org/officeDocument/2006/relationships/chartUserShapes" Target="../drawings/drawing3.xml"/><Relationship Id="rId1" Type="http://schemas.openxmlformats.org/officeDocument/2006/relationships/oleObject" Target="file:///C:\Users\Admin\Documents\2015-2016\semanas%20epidemiologicas%202016\semana%2039\CANAL%20ENDEMICO%20INFLUENZA.xlsx" TargetMode="External"/></Relationships>
</file>

<file path=ppt/charts/_rels/chart4.xml.rels><?xml version="1.0" encoding="UTF-8" standalone="yes"?>
<Relationships xmlns="http://schemas.openxmlformats.org/package/2006/relationships"><Relationship Id="rId2" Type="http://schemas.openxmlformats.org/officeDocument/2006/relationships/chartUserShapes" Target="../drawings/drawing4.xml"/><Relationship Id="rId1" Type="http://schemas.openxmlformats.org/officeDocument/2006/relationships/oleObject" Target="file:///C:\Users\Admin\Documents\2015-2016\semanas%20epidemiologicas%202016\semana%2039\CANAL%20ENDEMICO%20INFLUENZA.xlsx" TargetMode="External"/></Relationships>
</file>

<file path=ppt/charts/_rels/chart5.xml.rels><?xml version="1.0" encoding="UTF-8" standalone="yes"?>
<Relationships xmlns="http://schemas.openxmlformats.org/package/2006/relationships"><Relationship Id="rId2" Type="http://schemas.openxmlformats.org/officeDocument/2006/relationships/chartUserShapes" Target="../drawings/drawing5.xml"/><Relationship Id="rId1" Type="http://schemas.openxmlformats.org/officeDocument/2006/relationships/oleObject" Target="file:///C:\Users\Admin\Documents\2015-2016\semanas%20epidemiologicas%202016\semana%2039\base%20flu%2012-10-2016.xlsx" TargetMode="External"/></Relationships>
</file>

<file path=ppt/charts/_rels/chart6.xml.rels><?xml version="1.0" encoding="UTF-8" standalone="yes"?>
<Relationships xmlns="http://schemas.openxmlformats.org/package/2006/relationships"><Relationship Id="rId1" Type="http://schemas.openxmlformats.org/officeDocument/2006/relationships/oleObject" Target="file:///C:\Users\Admin\Documents\2015-2016\semanas%20epidemiologicas%202016\semana%2039\base%20flu%2012-10-2016.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1"/>
  <c:lang val="es-MX"/>
  <c:chart>
    <c:autoTitleDeleted val="1"/>
    <c:plotArea>
      <c:layout>
        <c:manualLayout>
          <c:layoutTarget val="inner"/>
          <c:xMode val="edge"/>
          <c:yMode val="edge"/>
          <c:x val="7.1032186459489513E-2"/>
          <c:y val="0.18760195758564441"/>
          <c:w val="0.91453940066592676"/>
          <c:h val="0.72267536704730861"/>
        </c:manualLayout>
      </c:layout>
      <c:barChart>
        <c:barDir val="col"/>
        <c:grouping val="clustered"/>
        <c:ser>
          <c:idx val="6"/>
          <c:order val="0"/>
          <c:spPr>
            <a:gradFill rotWithShape="0">
              <a:gsLst>
                <a:gs pos="0">
                  <a:srgbClr val="0B0000"/>
                </a:gs>
                <a:gs pos="100000">
                  <a:srgbClr val="0B0000">
                    <a:gamma/>
                    <a:shade val="29412"/>
                    <a:invGamma/>
                  </a:srgbClr>
                </a:gs>
              </a:gsLst>
              <a:lin ang="0" scaled="1"/>
            </a:gradFill>
            <a:ln w="12700">
              <a:solidFill>
                <a:srgbClr val="000000"/>
              </a:solidFill>
              <a:prstDash val="solid"/>
            </a:ln>
          </c:spPr>
          <c:trendline>
            <c:spPr>
              <a:ln w="38100">
                <a:solidFill>
                  <a:srgbClr val="C00000"/>
                </a:solidFill>
                <a:prstDash val="solid"/>
              </a:ln>
            </c:spPr>
            <c:trendlineType val="movingAvg"/>
            <c:period val="2"/>
          </c:trendline>
          <c:cat>
            <c:numRef>
              <c:f>('Base Semanal'!$C$8:$I$8;'Base Semanal'!$O$8)</c:f>
              <c:numCache>
                <c:formatCode>General</c:formatCode>
                <c:ptCount val="8"/>
                <c:pt idx="0">
                  <c:v>2009</c:v>
                </c:pt>
                <c:pt idx="1">
                  <c:v>2010</c:v>
                </c:pt>
                <c:pt idx="2">
                  <c:v>2011</c:v>
                </c:pt>
                <c:pt idx="3">
                  <c:v>2012</c:v>
                </c:pt>
                <c:pt idx="4">
                  <c:v>2013</c:v>
                </c:pt>
                <c:pt idx="5">
                  <c:v>2014</c:v>
                </c:pt>
                <c:pt idx="6">
                  <c:v>2015</c:v>
                </c:pt>
                <c:pt idx="7">
                  <c:v>2016</c:v>
                </c:pt>
              </c:numCache>
            </c:numRef>
          </c:cat>
          <c:val>
            <c:numRef>
              <c:f>('Base Semanal'!$C$62:$I$62;'Base Semanal'!$O$62)</c:f>
              <c:numCache>
                <c:formatCode>#,##0</c:formatCode>
                <c:ptCount val="8"/>
                <c:pt idx="0">
                  <c:v>1456</c:v>
                </c:pt>
                <c:pt idx="1">
                  <c:v>1563</c:v>
                </c:pt>
                <c:pt idx="2">
                  <c:v>115</c:v>
                </c:pt>
                <c:pt idx="3">
                  <c:v>1393</c:v>
                </c:pt>
                <c:pt idx="4">
                  <c:v>5027</c:v>
                </c:pt>
                <c:pt idx="5">
                  <c:v>10010</c:v>
                </c:pt>
                <c:pt idx="6">
                  <c:v>1346</c:v>
                </c:pt>
                <c:pt idx="7">
                  <c:v>845</c:v>
                </c:pt>
              </c:numCache>
            </c:numRef>
          </c:val>
        </c:ser>
        <c:axId val="64080512"/>
        <c:axId val="63079168"/>
      </c:barChart>
      <c:catAx>
        <c:axId val="64080512"/>
        <c:scaling>
          <c:orientation val="minMax"/>
        </c:scaling>
        <c:axPos val="b"/>
        <c:numFmt formatCode="General" sourceLinked="1"/>
        <c:tickLblPos val="nextTo"/>
        <c:spPr>
          <a:ln w="38100">
            <a:solidFill>
              <a:srgbClr val="FFFFFF"/>
            </a:solidFill>
            <a:prstDash val="solid"/>
          </a:ln>
        </c:spPr>
        <c:txPr>
          <a:bodyPr rot="0" vert="horz"/>
          <a:lstStyle/>
          <a:p>
            <a:pPr>
              <a:defRPr sz="950" b="1" i="0" u="none" strike="noStrike" baseline="0">
                <a:solidFill>
                  <a:srgbClr val="FFFFFF"/>
                </a:solidFill>
                <a:latin typeface="Arial"/>
                <a:ea typeface="Arial"/>
                <a:cs typeface="Arial"/>
              </a:defRPr>
            </a:pPr>
            <a:endParaRPr lang="es-MX"/>
          </a:p>
        </c:txPr>
        <c:crossAx val="63079168"/>
        <c:crosses val="autoZero"/>
        <c:auto val="1"/>
        <c:lblAlgn val="ctr"/>
        <c:lblOffset val="100"/>
        <c:tickLblSkip val="1"/>
        <c:tickMarkSkip val="1"/>
      </c:catAx>
      <c:valAx>
        <c:axId val="63079168"/>
        <c:scaling>
          <c:orientation val="minMax"/>
        </c:scaling>
        <c:axPos val="l"/>
        <c:majorGridlines>
          <c:spPr>
            <a:ln w="12700">
              <a:solidFill>
                <a:srgbClr val="FFFFFF"/>
              </a:solidFill>
              <a:prstDash val="solid"/>
            </a:ln>
          </c:spPr>
        </c:majorGridlines>
        <c:title>
          <c:tx>
            <c:rich>
              <a:bodyPr rot="0" vert="wordArtVert"/>
              <a:lstStyle/>
              <a:p>
                <a:pPr algn="ctr">
                  <a:defRPr sz="1150" b="1" i="0" u="none" strike="noStrike" baseline="0">
                    <a:solidFill>
                      <a:srgbClr val="FFFFFF"/>
                    </a:solidFill>
                    <a:latin typeface="Arial"/>
                    <a:ea typeface="Arial"/>
                    <a:cs typeface="Arial"/>
                  </a:defRPr>
                </a:pPr>
                <a:r>
                  <a:rPr lang="es-MX"/>
                  <a:t>CASOS</a:t>
                </a:r>
              </a:p>
            </c:rich>
          </c:tx>
          <c:layout>
            <c:manualLayout>
              <c:xMode val="edge"/>
              <c:yMode val="edge"/>
              <c:x val="3.699593044765083E-4"/>
              <c:y val="0.45294941073542277"/>
            </c:manualLayout>
          </c:layout>
          <c:spPr>
            <a:noFill/>
            <a:ln w="25400">
              <a:noFill/>
            </a:ln>
          </c:spPr>
        </c:title>
        <c:numFmt formatCode="0" sourceLinked="0"/>
        <c:tickLblPos val="nextTo"/>
        <c:spPr>
          <a:ln w="38100">
            <a:solidFill>
              <a:srgbClr val="FFFFFF"/>
            </a:solidFill>
            <a:prstDash val="solid"/>
          </a:ln>
        </c:spPr>
        <c:txPr>
          <a:bodyPr rot="0" vert="horz"/>
          <a:lstStyle/>
          <a:p>
            <a:pPr>
              <a:defRPr sz="950" b="1" i="0" u="none" strike="noStrike" baseline="0">
                <a:solidFill>
                  <a:srgbClr val="FFFFFF"/>
                </a:solidFill>
                <a:latin typeface="Arial"/>
                <a:ea typeface="Arial"/>
                <a:cs typeface="Arial"/>
              </a:defRPr>
            </a:pPr>
            <a:endParaRPr lang="es-MX"/>
          </a:p>
        </c:txPr>
        <c:crossAx val="64080512"/>
        <c:crosses val="autoZero"/>
        <c:crossBetween val="between"/>
      </c:valAx>
      <c:spPr>
        <a:noFill/>
        <a:ln w="25400">
          <a:noFill/>
        </a:ln>
      </c:spPr>
    </c:plotArea>
    <c:plotVisOnly val="1"/>
    <c:dispBlanksAs val="gap"/>
  </c:chart>
  <c:spPr>
    <a:solidFill>
      <a:schemeClr val="tx2">
        <a:lumMod val="60000"/>
        <a:lumOff val="40000"/>
      </a:schemeClr>
    </a:solidFill>
    <a:ln w="9525">
      <a:noFill/>
    </a:ln>
  </c:spPr>
  <c:txPr>
    <a:bodyPr/>
    <a:lstStyle/>
    <a:p>
      <a:pPr>
        <a:defRPr sz="900" b="0" i="0" u="none" strike="noStrike" baseline="0">
          <a:solidFill>
            <a:srgbClr val="000000"/>
          </a:solidFill>
          <a:latin typeface="Arial"/>
          <a:ea typeface="Arial"/>
          <a:cs typeface="Arial"/>
        </a:defRPr>
      </a:pPr>
      <a:endParaRPr lang="es-MX"/>
    </a:p>
  </c:txPr>
  <c:externalData r:id="rId1"/>
  <c:userShapes r:id="rId2"/>
</c:chartSpace>
</file>

<file path=ppt/charts/chart2.xml><?xml version="1.0" encoding="utf-8"?>
<c:chartSpace xmlns:c="http://schemas.openxmlformats.org/drawingml/2006/chart" xmlns:a="http://schemas.openxmlformats.org/drawingml/2006/main" xmlns:r="http://schemas.openxmlformats.org/officeDocument/2006/relationships">
  <c:lang val="es-MX"/>
  <c:chart>
    <c:autoTitleDeleted val="1"/>
    <c:plotArea>
      <c:layout>
        <c:manualLayout>
          <c:layoutTarget val="inner"/>
          <c:xMode val="edge"/>
          <c:yMode val="edge"/>
          <c:x val="0.12430632630410655"/>
          <c:y val="0.26753670473083196"/>
          <c:w val="0.84461709211986735"/>
          <c:h val="0.55301794453507369"/>
        </c:manualLayout>
      </c:layout>
      <c:areaChart>
        <c:grouping val="standard"/>
        <c:ser>
          <c:idx val="2"/>
          <c:order val="0"/>
          <c:tx>
            <c:v>Zona de Alarma</c:v>
          </c:tx>
          <c:spPr>
            <a:solidFill>
              <a:srgbClr val="C00000"/>
            </a:solidFill>
            <a:ln w="12700">
              <a:solidFill>
                <a:srgbClr val="FF0000"/>
              </a:solidFill>
              <a:prstDash val="solid"/>
            </a:ln>
          </c:spPr>
          <c:val>
            <c:numRef>
              <c:f>'Base Semanal'!$M$9:$M$61</c:f>
              <c:numCache>
                <c:formatCode>#,##0</c:formatCode>
                <c:ptCount val="53"/>
                <c:pt idx="0">
                  <c:v>21</c:v>
                </c:pt>
                <c:pt idx="1">
                  <c:v>24</c:v>
                </c:pt>
                <c:pt idx="2">
                  <c:v>38</c:v>
                </c:pt>
                <c:pt idx="3">
                  <c:v>29</c:v>
                </c:pt>
                <c:pt idx="4">
                  <c:v>16</c:v>
                </c:pt>
                <c:pt idx="5">
                  <c:v>16</c:v>
                </c:pt>
                <c:pt idx="6">
                  <c:v>9</c:v>
                </c:pt>
                <c:pt idx="7">
                  <c:v>8</c:v>
                </c:pt>
                <c:pt idx="8">
                  <c:v>11</c:v>
                </c:pt>
                <c:pt idx="9">
                  <c:v>10</c:v>
                </c:pt>
                <c:pt idx="10">
                  <c:v>5</c:v>
                </c:pt>
                <c:pt idx="11">
                  <c:v>8</c:v>
                </c:pt>
                <c:pt idx="12">
                  <c:v>7</c:v>
                </c:pt>
                <c:pt idx="13">
                  <c:v>11</c:v>
                </c:pt>
                <c:pt idx="14">
                  <c:v>15</c:v>
                </c:pt>
                <c:pt idx="15">
                  <c:v>12</c:v>
                </c:pt>
                <c:pt idx="16">
                  <c:v>12</c:v>
                </c:pt>
                <c:pt idx="17">
                  <c:v>8</c:v>
                </c:pt>
                <c:pt idx="18">
                  <c:v>9</c:v>
                </c:pt>
                <c:pt idx="19">
                  <c:v>11</c:v>
                </c:pt>
                <c:pt idx="20">
                  <c:v>12</c:v>
                </c:pt>
                <c:pt idx="21">
                  <c:v>15</c:v>
                </c:pt>
                <c:pt idx="22">
                  <c:v>16</c:v>
                </c:pt>
                <c:pt idx="23">
                  <c:v>12</c:v>
                </c:pt>
                <c:pt idx="24">
                  <c:v>19</c:v>
                </c:pt>
                <c:pt idx="25">
                  <c:v>19</c:v>
                </c:pt>
                <c:pt idx="26">
                  <c:v>21</c:v>
                </c:pt>
                <c:pt idx="27">
                  <c:v>9</c:v>
                </c:pt>
                <c:pt idx="28">
                  <c:v>16</c:v>
                </c:pt>
                <c:pt idx="29">
                  <c:v>26</c:v>
                </c:pt>
                <c:pt idx="30">
                  <c:v>36</c:v>
                </c:pt>
                <c:pt idx="31">
                  <c:v>20</c:v>
                </c:pt>
                <c:pt idx="32">
                  <c:v>27</c:v>
                </c:pt>
                <c:pt idx="33">
                  <c:v>28</c:v>
                </c:pt>
                <c:pt idx="34">
                  <c:v>34</c:v>
                </c:pt>
                <c:pt idx="35">
                  <c:v>40</c:v>
                </c:pt>
                <c:pt idx="36">
                  <c:v>51</c:v>
                </c:pt>
                <c:pt idx="37">
                  <c:v>64</c:v>
                </c:pt>
                <c:pt idx="38">
                  <c:v>105</c:v>
                </c:pt>
                <c:pt idx="39">
                  <c:v>197</c:v>
                </c:pt>
                <c:pt idx="40">
                  <c:v>324</c:v>
                </c:pt>
                <c:pt idx="41">
                  <c:v>268</c:v>
                </c:pt>
                <c:pt idx="42">
                  <c:v>296</c:v>
                </c:pt>
                <c:pt idx="43">
                  <c:v>520</c:v>
                </c:pt>
                <c:pt idx="44">
                  <c:v>413</c:v>
                </c:pt>
                <c:pt idx="45">
                  <c:v>378</c:v>
                </c:pt>
                <c:pt idx="46">
                  <c:v>324</c:v>
                </c:pt>
                <c:pt idx="47">
                  <c:v>374</c:v>
                </c:pt>
                <c:pt idx="48">
                  <c:v>203</c:v>
                </c:pt>
                <c:pt idx="49">
                  <c:v>244</c:v>
                </c:pt>
                <c:pt idx="50">
                  <c:v>164</c:v>
                </c:pt>
                <c:pt idx="51">
                  <c:v>68</c:v>
                </c:pt>
                <c:pt idx="52">
                  <c:v>0</c:v>
                </c:pt>
              </c:numCache>
            </c:numRef>
          </c:val>
        </c:ser>
        <c:ser>
          <c:idx val="1"/>
          <c:order val="1"/>
          <c:tx>
            <c:v>Zona de Seguridad</c:v>
          </c:tx>
          <c:spPr>
            <a:solidFill>
              <a:srgbClr val="FFC000"/>
            </a:solidFill>
            <a:ln w="12700">
              <a:solidFill>
                <a:srgbClr val="FFFF99"/>
              </a:solidFill>
              <a:prstDash val="solid"/>
            </a:ln>
          </c:spPr>
          <c:val>
            <c:numRef>
              <c:f>'Base Semanal'!$L$9:$L$61</c:f>
              <c:numCache>
                <c:formatCode>#,##0</c:formatCode>
                <c:ptCount val="53"/>
                <c:pt idx="0">
                  <c:v>17</c:v>
                </c:pt>
                <c:pt idx="1">
                  <c:v>14</c:v>
                </c:pt>
                <c:pt idx="2">
                  <c:v>21</c:v>
                </c:pt>
                <c:pt idx="3">
                  <c:v>18</c:v>
                </c:pt>
                <c:pt idx="4">
                  <c:v>7</c:v>
                </c:pt>
                <c:pt idx="5">
                  <c:v>10</c:v>
                </c:pt>
                <c:pt idx="6">
                  <c:v>7</c:v>
                </c:pt>
                <c:pt idx="7">
                  <c:v>8</c:v>
                </c:pt>
                <c:pt idx="8">
                  <c:v>6</c:v>
                </c:pt>
                <c:pt idx="9">
                  <c:v>4</c:v>
                </c:pt>
                <c:pt idx="10">
                  <c:v>3</c:v>
                </c:pt>
                <c:pt idx="11">
                  <c:v>7</c:v>
                </c:pt>
                <c:pt idx="12">
                  <c:v>4</c:v>
                </c:pt>
                <c:pt idx="13">
                  <c:v>8</c:v>
                </c:pt>
                <c:pt idx="14">
                  <c:v>6</c:v>
                </c:pt>
                <c:pt idx="15">
                  <c:v>2</c:v>
                </c:pt>
                <c:pt idx="16">
                  <c:v>2</c:v>
                </c:pt>
                <c:pt idx="17">
                  <c:v>4</c:v>
                </c:pt>
                <c:pt idx="18">
                  <c:v>5</c:v>
                </c:pt>
                <c:pt idx="19">
                  <c:v>7</c:v>
                </c:pt>
                <c:pt idx="20">
                  <c:v>8</c:v>
                </c:pt>
                <c:pt idx="21">
                  <c:v>11</c:v>
                </c:pt>
                <c:pt idx="22">
                  <c:v>6</c:v>
                </c:pt>
                <c:pt idx="23">
                  <c:v>5</c:v>
                </c:pt>
                <c:pt idx="24">
                  <c:v>5</c:v>
                </c:pt>
                <c:pt idx="25">
                  <c:v>10</c:v>
                </c:pt>
                <c:pt idx="26">
                  <c:v>7</c:v>
                </c:pt>
                <c:pt idx="27">
                  <c:v>5</c:v>
                </c:pt>
                <c:pt idx="28">
                  <c:v>7</c:v>
                </c:pt>
                <c:pt idx="29">
                  <c:v>9</c:v>
                </c:pt>
                <c:pt idx="30">
                  <c:v>8</c:v>
                </c:pt>
                <c:pt idx="31">
                  <c:v>9</c:v>
                </c:pt>
                <c:pt idx="32">
                  <c:v>6</c:v>
                </c:pt>
                <c:pt idx="33">
                  <c:v>15</c:v>
                </c:pt>
                <c:pt idx="34">
                  <c:v>20</c:v>
                </c:pt>
                <c:pt idx="35">
                  <c:v>24</c:v>
                </c:pt>
                <c:pt idx="36">
                  <c:v>33</c:v>
                </c:pt>
                <c:pt idx="37">
                  <c:v>37</c:v>
                </c:pt>
                <c:pt idx="38">
                  <c:v>54</c:v>
                </c:pt>
                <c:pt idx="39">
                  <c:v>76</c:v>
                </c:pt>
                <c:pt idx="40">
                  <c:v>86</c:v>
                </c:pt>
                <c:pt idx="41">
                  <c:v>96</c:v>
                </c:pt>
                <c:pt idx="42">
                  <c:v>77</c:v>
                </c:pt>
                <c:pt idx="43">
                  <c:v>89</c:v>
                </c:pt>
                <c:pt idx="44">
                  <c:v>97</c:v>
                </c:pt>
                <c:pt idx="45">
                  <c:v>65</c:v>
                </c:pt>
                <c:pt idx="46">
                  <c:v>84</c:v>
                </c:pt>
                <c:pt idx="47">
                  <c:v>65</c:v>
                </c:pt>
                <c:pt idx="48">
                  <c:v>70</c:v>
                </c:pt>
                <c:pt idx="49">
                  <c:v>37</c:v>
                </c:pt>
                <c:pt idx="50">
                  <c:v>15</c:v>
                </c:pt>
                <c:pt idx="51">
                  <c:v>20</c:v>
                </c:pt>
                <c:pt idx="52">
                  <c:v>0</c:v>
                </c:pt>
              </c:numCache>
            </c:numRef>
          </c:val>
        </c:ser>
        <c:ser>
          <c:idx val="0"/>
          <c:order val="2"/>
          <c:tx>
            <c:v>Zona de Exito</c:v>
          </c:tx>
          <c:spPr>
            <a:solidFill>
              <a:srgbClr val="00B050"/>
            </a:solidFill>
            <a:ln w="12700">
              <a:solidFill>
                <a:srgbClr val="99CC00"/>
              </a:solidFill>
              <a:prstDash val="solid"/>
            </a:ln>
          </c:spPr>
          <c:val>
            <c:numRef>
              <c:f>'Base Semanal'!$K$9:$K$61</c:f>
              <c:numCache>
                <c:formatCode>#,##0</c:formatCode>
                <c:ptCount val="53"/>
                <c:pt idx="0">
                  <c:v>13</c:v>
                </c:pt>
                <c:pt idx="1">
                  <c:v>11</c:v>
                </c:pt>
                <c:pt idx="2">
                  <c:v>7</c:v>
                </c:pt>
                <c:pt idx="3">
                  <c:v>4</c:v>
                </c:pt>
                <c:pt idx="4">
                  <c:v>6</c:v>
                </c:pt>
                <c:pt idx="5">
                  <c:v>4</c:v>
                </c:pt>
                <c:pt idx="6">
                  <c:v>2</c:v>
                </c:pt>
                <c:pt idx="7">
                  <c:v>1</c:v>
                </c:pt>
                <c:pt idx="8">
                  <c:v>2</c:v>
                </c:pt>
                <c:pt idx="9">
                  <c:v>0</c:v>
                </c:pt>
                <c:pt idx="10">
                  <c:v>2</c:v>
                </c:pt>
                <c:pt idx="11">
                  <c:v>0</c:v>
                </c:pt>
                <c:pt idx="12">
                  <c:v>3</c:v>
                </c:pt>
                <c:pt idx="13">
                  <c:v>1</c:v>
                </c:pt>
                <c:pt idx="14">
                  <c:v>5</c:v>
                </c:pt>
                <c:pt idx="15">
                  <c:v>0</c:v>
                </c:pt>
                <c:pt idx="16">
                  <c:v>0</c:v>
                </c:pt>
                <c:pt idx="17">
                  <c:v>2</c:v>
                </c:pt>
                <c:pt idx="18">
                  <c:v>3</c:v>
                </c:pt>
                <c:pt idx="19">
                  <c:v>4</c:v>
                </c:pt>
                <c:pt idx="20">
                  <c:v>0</c:v>
                </c:pt>
                <c:pt idx="21">
                  <c:v>2</c:v>
                </c:pt>
                <c:pt idx="22">
                  <c:v>2</c:v>
                </c:pt>
                <c:pt idx="23">
                  <c:v>4</c:v>
                </c:pt>
                <c:pt idx="24">
                  <c:v>4</c:v>
                </c:pt>
                <c:pt idx="25">
                  <c:v>1</c:v>
                </c:pt>
                <c:pt idx="26">
                  <c:v>2</c:v>
                </c:pt>
                <c:pt idx="27">
                  <c:v>3</c:v>
                </c:pt>
                <c:pt idx="28">
                  <c:v>1</c:v>
                </c:pt>
                <c:pt idx="29">
                  <c:v>0</c:v>
                </c:pt>
                <c:pt idx="30">
                  <c:v>1</c:v>
                </c:pt>
                <c:pt idx="31">
                  <c:v>0</c:v>
                </c:pt>
                <c:pt idx="32">
                  <c:v>2</c:v>
                </c:pt>
                <c:pt idx="33">
                  <c:v>0</c:v>
                </c:pt>
                <c:pt idx="34">
                  <c:v>9</c:v>
                </c:pt>
                <c:pt idx="35">
                  <c:v>15</c:v>
                </c:pt>
                <c:pt idx="36">
                  <c:v>18</c:v>
                </c:pt>
                <c:pt idx="37">
                  <c:v>18</c:v>
                </c:pt>
                <c:pt idx="38">
                  <c:v>24</c:v>
                </c:pt>
                <c:pt idx="39">
                  <c:v>26</c:v>
                </c:pt>
                <c:pt idx="40">
                  <c:v>20</c:v>
                </c:pt>
                <c:pt idx="41">
                  <c:v>24</c:v>
                </c:pt>
                <c:pt idx="42">
                  <c:v>20</c:v>
                </c:pt>
                <c:pt idx="43">
                  <c:v>33</c:v>
                </c:pt>
                <c:pt idx="44">
                  <c:v>42</c:v>
                </c:pt>
                <c:pt idx="45">
                  <c:v>18</c:v>
                </c:pt>
                <c:pt idx="46">
                  <c:v>33</c:v>
                </c:pt>
                <c:pt idx="47">
                  <c:v>24</c:v>
                </c:pt>
                <c:pt idx="48">
                  <c:v>34</c:v>
                </c:pt>
                <c:pt idx="49">
                  <c:v>29</c:v>
                </c:pt>
                <c:pt idx="50">
                  <c:v>8</c:v>
                </c:pt>
                <c:pt idx="51">
                  <c:v>6</c:v>
                </c:pt>
                <c:pt idx="52">
                  <c:v>0</c:v>
                </c:pt>
              </c:numCache>
            </c:numRef>
          </c:val>
        </c:ser>
        <c:axId val="67318528"/>
        <c:axId val="67320832"/>
      </c:areaChart>
      <c:lineChart>
        <c:grouping val="standard"/>
        <c:ser>
          <c:idx val="3"/>
          <c:order val="3"/>
          <c:tx>
            <c:v>Casos Incidentes</c:v>
          </c:tx>
          <c:spPr>
            <a:ln w="38100">
              <a:solidFill>
                <a:srgbClr val="0000FF"/>
              </a:solidFill>
              <a:prstDash val="solid"/>
            </a:ln>
          </c:spPr>
          <c:marker>
            <c:symbol val="x"/>
            <c:size val="9"/>
            <c:spPr>
              <a:noFill/>
              <a:ln>
                <a:solidFill>
                  <a:srgbClr val="00FFFF"/>
                </a:solidFill>
                <a:prstDash val="solid"/>
              </a:ln>
            </c:spPr>
          </c:marker>
          <c:val>
            <c:numRef>
              <c:f>'Base Semanal'!$O$9:$O$61</c:f>
              <c:numCache>
                <c:formatCode>#,##0</c:formatCode>
                <c:ptCount val="53"/>
                <c:pt idx="0">
                  <c:v>19</c:v>
                </c:pt>
                <c:pt idx="1">
                  <c:v>20</c:v>
                </c:pt>
                <c:pt idx="2">
                  <c:v>6</c:v>
                </c:pt>
                <c:pt idx="3">
                  <c:v>7</c:v>
                </c:pt>
                <c:pt idx="4">
                  <c:v>10</c:v>
                </c:pt>
                <c:pt idx="5">
                  <c:v>11</c:v>
                </c:pt>
                <c:pt idx="6">
                  <c:v>15</c:v>
                </c:pt>
                <c:pt idx="7">
                  <c:v>13</c:v>
                </c:pt>
                <c:pt idx="8">
                  <c:v>190</c:v>
                </c:pt>
                <c:pt idx="9">
                  <c:v>23</c:v>
                </c:pt>
                <c:pt idx="10">
                  <c:v>12</c:v>
                </c:pt>
                <c:pt idx="11">
                  <c:v>5</c:v>
                </c:pt>
                <c:pt idx="12">
                  <c:v>10</c:v>
                </c:pt>
                <c:pt idx="13">
                  <c:v>13</c:v>
                </c:pt>
                <c:pt idx="14">
                  <c:v>19</c:v>
                </c:pt>
                <c:pt idx="15">
                  <c:v>12</c:v>
                </c:pt>
                <c:pt idx="16">
                  <c:v>10</c:v>
                </c:pt>
                <c:pt idx="17">
                  <c:v>10</c:v>
                </c:pt>
                <c:pt idx="18">
                  <c:v>5</c:v>
                </c:pt>
                <c:pt idx="19">
                  <c:v>11</c:v>
                </c:pt>
                <c:pt idx="20">
                  <c:v>9</c:v>
                </c:pt>
                <c:pt idx="21">
                  <c:v>7</c:v>
                </c:pt>
                <c:pt idx="22">
                  <c:v>7</c:v>
                </c:pt>
                <c:pt idx="23">
                  <c:v>11</c:v>
                </c:pt>
                <c:pt idx="24">
                  <c:v>2</c:v>
                </c:pt>
                <c:pt idx="25">
                  <c:v>5</c:v>
                </c:pt>
                <c:pt idx="26">
                  <c:v>7</c:v>
                </c:pt>
                <c:pt idx="27">
                  <c:v>12</c:v>
                </c:pt>
                <c:pt idx="28">
                  <c:v>12</c:v>
                </c:pt>
                <c:pt idx="29">
                  <c:v>6</c:v>
                </c:pt>
                <c:pt idx="30">
                  <c:v>9</c:v>
                </c:pt>
                <c:pt idx="31">
                  <c:v>9</c:v>
                </c:pt>
                <c:pt idx="32">
                  <c:v>13</c:v>
                </c:pt>
                <c:pt idx="33">
                  <c:v>10</c:v>
                </c:pt>
                <c:pt idx="34">
                  <c:v>19</c:v>
                </c:pt>
                <c:pt idx="35">
                  <c:v>25</c:v>
                </c:pt>
                <c:pt idx="36">
                  <c:v>24</c:v>
                </c:pt>
                <c:pt idx="37">
                  <c:v>69</c:v>
                </c:pt>
                <c:pt idx="38">
                  <c:v>107</c:v>
                </c:pt>
                <c:pt idx="39">
                  <c:v>61</c:v>
                </c:pt>
                <c:pt idx="40">
                  <c:v>0</c:v>
                </c:pt>
                <c:pt idx="41">
                  <c:v>0</c:v>
                </c:pt>
                <c:pt idx="42">
                  <c:v>0</c:v>
                </c:pt>
                <c:pt idx="43">
                  <c:v>0</c:v>
                </c:pt>
                <c:pt idx="44">
                  <c:v>0</c:v>
                </c:pt>
                <c:pt idx="45">
                  <c:v>0</c:v>
                </c:pt>
                <c:pt idx="46">
                  <c:v>0</c:v>
                </c:pt>
                <c:pt idx="47">
                  <c:v>0</c:v>
                </c:pt>
                <c:pt idx="48">
                  <c:v>0</c:v>
                </c:pt>
                <c:pt idx="49">
                  <c:v>0</c:v>
                </c:pt>
                <c:pt idx="50">
                  <c:v>0</c:v>
                </c:pt>
                <c:pt idx="51">
                  <c:v>0</c:v>
                </c:pt>
                <c:pt idx="52">
                  <c:v>0</c:v>
                </c:pt>
              </c:numCache>
            </c:numRef>
          </c:val>
        </c:ser>
        <c:marker val="1"/>
        <c:axId val="67318528"/>
        <c:axId val="67320832"/>
      </c:lineChart>
      <c:catAx>
        <c:axId val="67318528"/>
        <c:scaling>
          <c:orientation val="minMax"/>
        </c:scaling>
        <c:axPos val="b"/>
        <c:title>
          <c:tx>
            <c:rich>
              <a:bodyPr/>
              <a:lstStyle/>
              <a:p>
                <a:pPr>
                  <a:defRPr sz="1425" b="1" i="0" u="none" strike="noStrike" baseline="0">
                    <a:solidFill>
                      <a:sysClr val="windowText" lastClr="000000"/>
                    </a:solidFill>
                    <a:latin typeface="Arial"/>
                    <a:ea typeface="Arial"/>
                    <a:cs typeface="Arial"/>
                  </a:defRPr>
                </a:pPr>
                <a:r>
                  <a:rPr lang="es-MX">
                    <a:solidFill>
                      <a:sysClr val="windowText" lastClr="000000"/>
                    </a:solidFill>
                  </a:rPr>
                  <a:t>Semanas</a:t>
                </a:r>
              </a:p>
            </c:rich>
          </c:tx>
          <c:layout>
            <c:manualLayout>
              <c:xMode val="edge"/>
              <c:yMode val="edge"/>
              <c:x val="0.47946725860155376"/>
              <c:y val="0.88417614464858563"/>
            </c:manualLayout>
          </c:layout>
          <c:spPr>
            <a:noFill/>
            <a:ln w="25400">
              <a:noFill/>
            </a:ln>
          </c:spPr>
        </c:title>
        <c:numFmt formatCode="General" sourceLinked="1"/>
        <c:tickLblPos val="nextTo"/>
        <c:spPr>
          <a:ln w="38100">
            <a:solidFill>
              <a:srgbClr val="CCFFFF"/>
            </a:solidFill>
            <a:prstDash val="solid"/>
          </a:ln>
        </c:spPr>
        <c:txPr>
          <a:bodyPr rot="-60000" vert="horz"/>
          <a:lstStyle/>
          <a:p>
            <a:pPr>
              <a:defRPr sz="1175" b="1" i="0" u="none" strike="noStrike" baseline="0">
                <a:solidFill>
                  <a:sysClr val="windowText" lastClr="000000"/>
                </a:solidFill>
                <a:latin typeface="Arial"/>
                <a:ea typeface="Arial"/>
                <a:cs typeface="Arial"/>
              </a:defRPr>
            </a:pPr>
            <a:endParaRPr lang="es-MX"/>
          </a:p>
        </c:txPr>
        <c:crossAx val="67320832"/>
        <c:crosses val="autoZero"/>
        <c:auto val="1"/>
        <c:lblAlgn val="ctr"/>
        <c:lblOffset val="40"/>
        <c:tickLblSkip val="5"/>
        <c:tickMarkSkip val="1"/>
      </c:catAx>
      <c:valAx>
        <c:axId val="67320832"/>
        <c:scaling>
          <c:orientation val="minMax"/>
        </c:scaling>
        <c:axPos val="l"/>
        <c:majorGridlines>
          <c:spPr>
            <a:ln w="38100">
              <a:solidFill>
                <a:srgbClr val="FFFFFF"/>
              </a:solidFill>
              <a:prstDash val="solid"/>
            </a:ln>
          </c:spPr>
        </c:majorGridlines>
        <c:title>
          <c:tx>
            <c:rich>
              <a:bodyPr rot="0" vert="horz"/>
              <a:lstStyle/>
              <a:p>
                <a:pPr algn="ctr">
                  <a:defRPr sz="1425" b="1" i="0" u="none" strike="noStrike" baseline="0">
                    <a:solidFill>
                      <a:sysClr val="windowText" lastClr="000000"/>
                    </a:solidFill>
                    <a:latin typeface="Arial"/>
                    <a:ea typeface="Arial"/>
                    <a:cs typeface="Arial"/>
                  </a:defRPr>
                </a:pPr>
                <a:r>
                  <a:rPr lang="es-MX">
                    <a:solidFill>
                      <a:sysClr val="windowText" lastClr="000000"/>
                    </a:solidFill>
                  </a:rPr>
                  <a:t>C
a
s
o
s</a:t>
                </a:r>
              </a:p>
            </c:rich>
          </c:tx>
          <c:layout>
            <c:manualLayout>
              <c:xMode val="edge"/>
              <c:yMode val="edge"/>
              <c:x val="1.2578616352201248E-2"/>
              <c:y val="0.43882541643078932"/>
            </c:manualLayout>
          </c:layout>
          <c:spPr>
            <a:noFill/>
            <a:ln w="25400">
              <a:noFill/>
            </a:ln>
          </c:spPr>
        </c:title>
        <c:numFmt formatCode="#,##0" sourceLinked="1"/>
        <c:tickLblPos val="nextTo"/>
        <c:spPr>
          <a:ln w="38100">
            <a:solidFill>
              <a:srgbClr val="CCFFFF"/>
            </a:solidFill>
            <a:prstDash val="solid"/>
          </a:ln>
        </c:spPr>
        <c:txPr>
          <a:bodyPr rot="0" vert="horz"/>
          <a:lstStyle/>
          <a:p>
            <a:pPr>
              <a:defRPr sz="1175" b="1" i="0" u="none" strike="noStrike" baseline="0">
                <a:solidFill>
                  <a:sysClr val="windowText" lastClr="000000"/>
                </a:solidFill>
                <a:latin typeface="Arial"/>
                <a:ea typeface="Arial"/>
                <a:cs typeface="Arial"/>
              </a:defRPr>
            </a:pPr>
            <a:endParaRPr lang="es-MX"/>
          </a:p>
        </c:txPr>
        <c:crossAx val="67318528"/>
        <c:crosses val="autoZero"/>
        <c:crossBetween val="midCat"/>
      </c:valAx>
      <c:spPr>
        <a:noFill/>
        <a:ln w="25400">
          <a:noFill/>
        </a:ln>
      </c:spPr>
    </c:plotArea>
    <c:legend>
      <c:legendPos val="r"/>
      <c:legendEntry>
        <c:idx val="0"/>
        <c:txPr>
          <a:bodyPr/>
          <a:lstStyle/>
          <a:p>
            <a:pPr>
              <a:defRPr sz="1285" b="1" i="0" u="none" strike="noStrike" baseline="0">
                <a:solidFill>
                  <a:srgbClr val="FFFFFF"/>
                </a:solidFill>
                <a:latin typeface="Arial"/>
                <a:ea typeface="Arial"/>
                <a:cs typeface="Arial"/>
              </a:defRPr>
            </a:pPr>
            <a:endParaRPr lang="es-MX"/>
          </a:p>
        </c:txPr>
      </c:legendEntry>
      <c:legendEntry>
        <c:idx val="1"/>
        <c:txPr>
          <a:bodyPr/>
          <a:lstStyle/>
          <a:p>
            <a:pPr>
              <a:defRPr sz="1285" b="1" i="0" u="none" strike="noStrike" baseline="0">
                <a:solidFill>
                  <a:srgbClr val="FFFFFF"/>
                </a:solidFill>
                <a:latin typeface="Arial"/>
                <a:ea typeface="Arial"/>
                <a:cs typeface="Arial"/>
              </a:defRPr>
            </a:pPr>
            <a:endParaRPr lang="es-MX"/>
          </a:p>
        </c:txPr>
      </c:legendEntry>
      <c:legendEntry>
        <c:idx val="2"/>
        <c:txPr>
          <a:bodyPr/>
          <a:lstStyle/>
          <a:p>
            <a:pPr>
              <a:defRPr sz="1285" b="1" i="0" u="none" strike="noStrike" baseline="0">
                <a:solidFill>
                  <a:srgbClr val="FFFFFF"/>
                </a:solidFill>
                <a:latin typeface="Arial"/>
                <a:ea typeface="Arial"/>
                <a:cs typeface="Arial"/>
              </a:defRPr>
            </a:pPr>
            <a:endParaRPr lang="es-MX"/>
          </a:p>
        </c:txPr>
      </c:legendEntry>
      <c:legendEntry>
        <c:idx val="3"/>
        <c:txPr>
          <a:bodyPr/>
          <a:lstStyle/>
          <a:p>
            <a:pPr>
              <a:defRPr sz="1285" b="1" i="0" u="none" strike="noStrike" baseline="0">
                <a:solidFill>
                  <a:srgbClr val="FFFFFF"/>
                </a:solidFill>
                <a:latin typeface="Arial"/>
                <a:ea typeface="Arial"/>
                <a:cs typeface="Arial"/>
              </a:defRPr>
            </a:pPr>
            <a:endParaRPr lang="es-MX"/>
          </a:p>
        </c:txPr>
      </c:legendEntry>
      <c:layout>
        <c:manualLayout>
          <c:xMode val="edge"/>
          <c:yMode val="edge"/>
          <c:x val="0.24306326304106568"/>
          <c:y val="0.14845024273926563"/>
          <c:w val="0.53163152053274132"/>
          <c:h val="9.7879333710737121E-2"/>
        </c:manualLayout>
      </c:layout>
      <c:spPr>
        <a:noFill/>
        <a:ln w="25400">
          <a:noFill/>
        </a:ln>
      </c:spPr>
      <c:txPr>
        <a:bodyPr/>
        <a:lstStyle/>
        <a:p>
          <a:pPr>
            <a:defRPr sz="1655" b="0" i="0" u="none" strike="noStrike" baseline="0">
              <a:solidFill>
                <a:srgbClr val="000000"/>
              </a:solidFill>
              <a:latin typeface="Arial"/>
              <a:ea typeface="Arial"/>
              <a:cs typeface="Arial"/>
            </a:defRPr>
          </a:pPr>
          <a:endParaRPr lang="es-MX"/>
        </a:p>
      </c:txPr>
    </c:legend>
    <c:plotVisOnly val="1"/>
    <c:dispBlanksAs val="gap"/>
  </c:chart>
  <c:spPr>
    <a:solidFill>
      <a:schemeClr val="bg1">
        <a:lumMod val="75000"/>
      </a:schemeClr>
    </a:solidFill>
    <a:ln w="9525">
      <a:noFill/>
    </a:ln>
  </c:spPr>
  <c:txPr>
    <a:bodyPr/>
    <a:lstStyle/>
    <a:p>
      <a:pPr>
        <a:defRPr sz="800" b="0" i="0" u="none" strike="noStrike" baseline="0">
          <a:solidFill>
            <a:srgbClr val="000000"/>
          </a:solidFill>
          <a:latin typeface="Arial"/>
          <a:ea typeface="Arial"/>
          <a:cs typeface="Arial"/>
        </a:defRPr>
      </a:pPr>
      <a:endParaRPr lang="es-MX"/>
    </a:p>
  </c:txPr>
  <c:externalData r:id="rId1"/>
  <c:userShapes r:id="rId2"/>
</c:chartSpace>
</file>

<file path=ppt/charts/chart3.xml><?xml version="1.0" encoding="utf-8"?>
<c:chartSpace xmlns:c="http://schemas.openxmlformats.org/drawingml/2006/chart" xmlns:a="http://schemas.openxmlformats.org/drawingml/2006/main" xmlns:r="http://schemas.openxmlformats.org/officeDocument/2006/relationships">
  <c:date1904 val="1"/>
  <c:lang val="es-MX"/>
  <c:chart>
    <c:autoTitleDeleted val="1"/>
    <c:plotArea>
      <c:layout>
        <c:manualLayout>
          <c:layoutTarget val="inner"/>
          <c:xMode val="edge"/>
          <c:yMode val="edge"/>
          <c:x val="7.1032186459489471E-2"/>
          <c:y val="0.18760195758564441"/>
          <c:w val="0.91453940066592676"/>
          <c:h val="0.72267536704730861"/>
        </c:manualLayout>
      </c:layout>
      <c:barChart>
        <c:barDir val="col"/>
        <c:grouping val="clustered"/>
        <c:ser>
          <c:idx val="6"/>
          <c:order val="0"/>
          <c:spPr>
            <a:gradFill rotWithShape="0">
              <a:gsLst>
                <a:gs pos="0">
                  <a:srgbClr val="C00000"/>
                </a:gs>
                <a:gs pos="100000">
                  <a:srgbClr val="0B0000">
                    <a:gamma/>
                    <a:shade val="29412"/>
                    <a:invGamma/>
                  </a:srgbClr>
                </a:gs>
              </a:gsLst>
              <a:lin ang="0" scaled="1"/>
            </a:gradFill>
            <a:ln w="12700">
              <a:solidFill>
                <a:srgbClr val="000000"/>
              </a:solidFill>
              <a:prstDash val="solid"/>
            </a:ln>
          </c:spPr>
          <c:trendline>
            <c:spPr>
              <a:ln w="38100">
                <a:solidFill>
                  <a:schemeClr val="bg1"/>
                </a:solidFill>
                <a:prstDash val="solid"/>
              </a:ln>
            </c:spPr>
            <c:trendlineType val="movingAvg"/>
            <c:period val="2"/>
          </c:trendline>
          <c:cat>
            <c:numRef>
              <c:f>('Base Semanal'!$C$8:$I$8;'Base Semanal'!$O$8)</c:f>
              <c:numCache>
                <c:formatCode>General</c:formatCode>
                <c:ptCount val="8"/>
                <c:pt idx="0">
                  <c:v>2009</c:v>
                </c:pt>
                <c:pt idx="1">
                  <c:v>2010</c:v>
                </c:pt>
                <c:pt idx="2">
                  <c:v>2011</c:v>
                </c:pt>
                <c:pt idx="3">
                  <c:v>2012</c:v>
                </c:pt>
                <c:pt idx="4">
                  <c:v>2013</c:v>
                </c:pt>
                <c:pt idx="5">
                  <c:v>2014</c:v>
                </c:pt>
                <c:pt idx="6">
                  <c:v>2015</c:v>
                </c:pt>
                <c:pt idx="7">
                  <c:v>2016</c:v>
                </c:pt>
              </c:numCache>
            </c:numRef>
          </c:cat>
          <c:val>
            <c:numRef>
              <c:f>('Base Semanal'!$C$62:$I$62;'Base Semanal'!$O$62)</c:f>
              <c:numCache>
                <c:formatCode>#,##0</c:formatCode>
                <c:ptCount val="8"/>
                <c:pt idx="0">
                  <c:v>1053</c:v>
                </c:pt>
                <c:pt idx="1">
                  <c:v>96</c:v>
                </c:pt>
                <c:pt idx="2">
                  <c:v>41</c:v>
                </c:pt>
                <c:pt idx="3">
                  <c:v>196</c:v>
                </c:pt>
                <c:pt idx="4">
                  <c:v>151</c:v>
                </c:pt>
                <c:pt idx="5">
                  <c:v>454</c:v>
                </c:pt>
                <c:pt idx="6">
                  <c:v>335</c:v>
                </c:pt>
                <c:pt idx="7">
                  <c:v>612</c:v>
                </c:pt>
              </c:numCache>
            </c:numRef>
          </c:val>
        </c:ser>
        <c:axId val="68236416"/>
        <c:axId val="68237952"/>
      </c:barChart>
      <c:catAx>
        <c:axId val="68236416"/>
        <c:scaling>
          <c:orientation val="minMax"/>
        </c:scaling>
        <c:axPos val="b"/>
        <c:numFmt formatCode="General" sourceLinked="1"/>
        <c:tickLblPos val="nextTo"/>
        <c:spPr>
          <a:ln w="38100">
            <a:solidFill>
              <a:srgbClr val="FFFFFF"/>
            </a:solidFill>
            <a:prstDash val="solid"/>
          </a:ln>
        </c:spPr>
        <c:txPr>
          <a:bodyPr rot="0" vert="horz"/>
          <a:lstStyle/>
          <a:p>
            <a:pPr>
              <a:defRPr sz="950" b="1" i="0" u="none" strike="noStrike" baseline="0">
                <a:solidFill>
                  <a:srgbClr val="FFFFFF"/>
                </a:solidFill>
                <a:latin typeface="Arial"/>
                <a:ea typeface="Arial"/>
                <a:cs typeface="Arial"/>
              </a:defRPr>
            </a:pPr>
            <a:endParaRPr lang="es-MX"/>
          </a:p>
        </c:txPr>
        <c:crossAx val="68237952"/>
        <c:crosses val="autoZero"/>
        <c:auto val="1"/>
        <c:lblAlgn val="ctr"/>
        <c:lblOffset val="100"/>
        <c:tickLblSkip val="1"/>
        <c:tickMarkSkip val="1"/>
      </c:catAx>
      <c:valAx>
        <c:axId val="68237952"/>
        <c:scaling>
          <c:orientation val="minMax"/>
        </c:scaling>
        <c:axPos val="l"/>
        <c:majorGridlines>
          <c:spPr>
            <a:ln w="12700">
              <a:solidFill>
                <a:srgbClr val="FFFFFF"/>
              </a:solidFill>
              <a:prstDash val="solid"/>
            </a:ln>
          </c:spPr>
        </c:majorGridlines>
        <c:title>
          <c:tx>
            <c:rich>
              <a:bodyPr rot="0" vert="wordArtVert"/>
              <a:lstStyle/>
              <a:p>
                <a:pPr algn="ctr">
                  <a:defRPr sz="1150" b="1" i="0" u="none" strike="noStrike" baseline="0">
                    <a:solidFill>
                      <a:srgbClr val="FFFFFF"/>
                    </a:solidFill>
                    <a:latin typeface="Arial"/>
                    <a:ea typeface="Arial"/>
                    <a:cs typeface="Arial"/>
                  </a:defRPr>
                </a:pPr>
                <a:r>
                  <a:rPr lang="es-MX"/>
                  <a:t>CASOS</a:t>
                </a:r>
              </a:p>
            </c:rich>
          </c:tx>
          <c:layout>
            <c:manualLayout>
              <c:xMode val="edge"/>
              <c:yMode val="edge"/>
              <c:x val="4.8094709581945989E-3"/>
              <c:y val="0.46166400768531385"/>
            </c:manualLayout>
          </c:layout>
          <c:spPr>
            <a:noFill/>
            <a:ln w="25400">
              <a:noFill/>
            </a:ln>
          </c:spPr>
        </c:title>
        <c:numFmt formatCode="0" sourceLinked="0"/>
        <c:tickLblPos val="nextTo"/>
        <c:spPr>
          <a:ln w="38100">
            <a:solidFill>
              <a:srgbClr val="FFFFFF"/>
            </a:solidFill>
            <a:prstDash val="solid"/>
          </a:ln>
        </c:spPr>
        <c:txPr>
          <a:bodyPr rot="0" vert="horz"/>
          <a:lstStyle/>
          <a:p>
            <a:pPr>
              <a:defRPr sz="950" b="1" i="0" u="none" strike="noStrike" baseline="0">
                <a:solidFill>
                  <a:srgbClr val="FFFFFF"/>
                </a:solidFill>
                <a:latin typeface="Arial"/>
                <a:ea typeface="Arial"/>
                <a:cs typeface="Arial"/>
              </a:defRPr>
            </a:pPr>
            <a:endParaRPr lang="es-MX"/>
          </a:p>
        </c:txPr>
        <c:crossAx val="68236416"/>
        <c:crosses val="autoZero"/>
        <c:crossBetween val="between"/>
      </c:valAx>
      <c:spPr>
        <a:noFill/>
        <a:ln w="25400">
          <a:noFill/>
        </a:ln>
      </c:spPr>
    </c:plotArea>
    <c:plotVisOnly val="1"/>
    <c:dispBlanksAs val="gap"/>
  </c:chart>
  <c:spPr>
    <a:solidFill>
      <a:schemeClr val="accent1"/>
    </a:solidFill>
    <a:ln w="9525">
      <a:noFill/>
    </a:ln>
  </c:spPr>
  <c:txPr>
    <a:bodyPr/>
    <a:lstStyle/>
    <a:p>
      <a:pPr>
        <a:defRPr sz="900" b="0" i="0" u="none" strike="noStrike" baseline="0">
          <a:solidFill>
            <a:srgbClr val="000000"/>
          </a:solidFill>
          <a:latin typeface="Arial"/>
          <a:ea typeface="Arial"/>
          <a:cs typeface="Arial"/>
        </a:defRPr>
      </a:pPr>
      <a:endParaRPr lang="es-MX"/>
    </a:p>
  </c:txPr>
  <c:externalData r:id="rId1"/>
  <c:userShapes r:id="rId2"/>
</c:chartSpace>
</file>

<file path=ppt/charts/chart4.xml><?xml version="1.0" encoding="utf-8"?>
<c:chartSpace xmlns:c="http://schemas.openxmlformats.org/drawingml/2006/chart" xmlns:a="http://schemas.openxmlformats.org/drawingml/2006/main" xmlns:r="http://schemas.openxmlformats.org/officeDocument/2006/relationships">
  <c:lang val="es-MX"/>
  <c:chart>
    <c:autoTitleDeleted val="1"/>
    <c:plotArea>
      <c:layout>
        <c:manualLayout>
          <c:layoutTarget val="inner"/>
          <c:xMode val="edge"/>
          <c:yMode val="edge"/>
          <c:x val="0.12430632630410655"/>
          <c:y val="0.26753670473083196"/>
          <c:w val="0.84461709211986735"/>
          <c:h val="0.55301794453507369"/>
        </c:manualLayout>
      </c:layout>
      <c:areaChart>
        <c:grouping val="standard"/>
        <c:ser>
          <c:idx val="2"/>
          <c:order val="0"/>
          <c:tx>
            <c:v>Zona de Alarma</c:v>
          </c:tx>
          <c:spPr>
            <a:solidFill>
              <a:srgbClr val="C00000"/>
            </a:solidFill>
            <a:ln w="12700">
              <a:solidFill>
                <a:srgbClr val="FF0000"/>
              </a:solidFill>
              <a:prstDash val="solid"/>
            </a:ln>
          </c:spPr>
          <c:val>
            <c:numRef>
              <c:f>'Base Semanal'!$M$9:$M$61</c:f>
              <c:numCache>
                <c:formatCode>#,##0</c:formatCode>
                <c:ptCount val="53"/>
                <c:pt idx="0">
                  <c:v>6</c:v>
                </c:pt>
                <c:pt idx="1">
                  <c:v>10</c:v>
                </c:pt>
                <c:pt idx="2">
                  <c:v>15</c:v>
                </c:pt>
                <c:pt idx="3">
                  <c:v>25</c:v>
                </c:pt>
                <c:pt idx="4">
                  <c:v>25</c:v>
                </c:pt>
                <c:pt idx="5">
                  <c:v>13</c:v>
                </c:pt>
                <c:pt idx="6">
                  <c:v>19</c:v>
                </c:pt>
                <c:pt idx="7">
                  <c:v>13</c:v>
                </c:pt>
                <c:pt idx="8">
                  <c:v>25</c:v>
                </c:pt>
                <c:pt idx="9">
                  <c:v>22</c:v>
                </c:pt>
                <c:pt idx="10">
                  <c:v>18</c:v>
                </c:pt>
                <c:pt idx="11">
                  <c:v>12</c:v>
                </c:pt>
                <c:pt idx="12">
                  <c:v>5</c:v>
                </c:pt>
                <c:pt idx="13">
                  <c:v>6</c:v>
                </c:pt>
                <c:pt idx="14">
                  <c:v>7</c:v>
                </c:pt>
                <c:pt idx="15">
                  <c:v>4</c:v>
                </c:pt>
                <c:pt idx="16">
                  <c:v>4</c:v>
                </c:pt>
                <c:pt idx="17">
                  <c:v>4</c:v>
                </c:pt>
                <c:pt idx="18">
                  <c:v>5</c:v>
                </c:pt>
                <c:pt idx="19">
                  <c:v>6</c:v>
                </c:pt>
                <c:pt idx="20">
                  <c:v>4</c:v>
                </c:pt>
                <c:pt idx="21">
                  <c:v>4</c:v>
                </c:pt>
                <c:pt idx="22">
                  <c:v>2</c:v>
                </c:pt>
                <c:pt idx="23">
                  <c:v>3</c:v>
                </c:pt>
                <c:pt idx="24">
                  <c:v>1</c:v>
                </c:pt>
                <c:pt idx="25">
                  <c:v>2</c:v>
                </c:pt>
                <c:pt idx="26">
                  <c:v>2</c:v>
                </c:pt>
                <c:pt idx="27">
                  <c:v>1</c:v>
                </c:pt>
                <c:pt idx="28">
                  <c:v>4</c:v>
                </c:pt>
                <c:pt idx="29">
                  <c:v>5</c:v>
                </c:pt>
                <c:pt idx="30">
                  <c:v>1</c:v>
                </c:pt>
                <c:pt idx="31">
                  <c:v>4</c:v>
                </c:pt>
                <c:pt idx="32">
                  <c:v>5</c:v>
                </c:pt>
                <c:pt idx="33">
                  <c:v>2</c:v>
                </c:pt>
                <c:pt idx="34">
                  <c:v>2</c:v>
                </c:pt>
                <c:pt idx="35">
                  <c:v>6</c:v>
                </c:pt>
                <c:pt idx="36">
                  <c:v>7</c:v>
                </c:pt>
                <c:pt idx="37">
                  <c:v>2</c:v>
                </c:pt>
                <c:pt idx="38">
                  <c:v>7</c:v>
                </c:pt>
                <c:pt idx="39">
                  <c:v>4</c:v>
                </c:pt>
                <c:pt idx="40">
                  <c:v>8</c:v>
                </c:pt>
                <c:pt idx="41">
                  <c:v>9</c:v>
                </c:pt>
                <c:pt idx="42">
                  <c:v>7</c:v>
                </c:pt>
                <c:pt idx="43">
                  <c:v>8</c:v>
                </c:pt>
                <c:pt idx="44">
                  <c:v>10</c:v>
                </c:pt>
                <c:pt idx="45">
                  <c:v>8</c:v>
                </c:pt>
                <c:pt idx="46">
                  <c:v>8</c:v>
                </c:pt>
                <c:pt idx="47">
                  <c:v>10</c:v>
                </c:pt>
                <c:pt idx="48">
                  <c:v>9</c:v>
                </c:pt>
                <c:pt idx="49">
                  <c:v>9</c:v>
                </c:pt>
                <c:pt idx="50">
                  <c:v>5</c:v>
                </c:pt>
                <c:pt idx="51">
                  <c:v>3</c:v>
                </c:pt>
                <c:pt idx="52">
                  <c:v>0</c:v>
                </c:pt>
              </c:numCache>
            </c:numRef>
          </c:val>
        </c:ser>
        <c:ser>
          <c:idx val="1"/>
          <c:order val="1"/>
          <c:tx>
            <c:v>Zona de Seguridad</c:v>
          </c:tx>
          <c:spPr>
            <a:solidFill>
              <a:srgbClr val="FFFF00"/>
            </a:solidFill>
            <a:ln w="12700">
              <a:solidFill>
                <a:srgbClr val="FFFF99"/>
              </a:solidFill>
              <a:prstDash val="solid"/>
            </a:ln>
          </c:spPr>
          <c:val>
            <c:numRef>
              <c:f>'Base Semanal'!$L$9:$L$61</c:f>
              <c:numCache>
                <c:formatCode>#,##0</c:formatCode>
                <c:ptCount val="53"/>
                <c:pt idx="0">
                  <c:v>3</c:v>
                </c:pt>
                <c:pt idx="1">
                  <c:v>1</c:v>
                </c:pt>
                <c:pt idx="2">
                  <c:v>5</c:v>
                </c:pt>
                <c:pt idx="3">
                  <c:v>3</c:v>
                </c:pt>
                <c:pt idx="4">
                  <c:v>2</c:v>
                </c:pt>
                <c:pt idx="5">
                  <c:v>4</c:v>
                </c:pt>
                <c:pt idx="6">
                  <c:v>2</c:v>
                </c:pt>
                <c:pt idx="7">
                  <c:v>3</c:v>
                </c:pt>
                <c:pt idx="8">
                  <c:v>5</c:v>
                </c:pt>
                <c:pt idx="9">
                  <c:v>3</c:v>
                </c:pt>
                <c:pt idx="10">
                  <c:v>2</c:v>
                </c:pt>
                <c:pt idx="11">
                  <c:v>2</c:v>
                </c:pt>
                <c:pt idx="12">
                  <c:v>4</c:v>
                </c:pt>
                <c:pt idx="13">
                  <c:v>1</c:v>
                </c:pt>
                <c:pt idx="14">
                  <c:v>3</c:v>
                </c:pt>
                <c:pt idx="15">
                  <c:v>0</c:v>
                </c:pt>
                <c:pt idx="16">
                  <c:v>3</c:v>
                </c:pt>
                <c:pt idx="17">
                  <c:v>2</c:v>
                </c:pt>
                <c:pt idx="18">
                  <c:v>1</c:v>
                </c:pt>
                <c:pt idx="19">
                  <c:v>1</c:v>
                </c:pt>
                <c:pt idx="20">
                  <c:v>2</c:v>
                </c:pt>
                <c:pt idx="21">
                  <c:v>1</c:v>
                </c:pt>
                <c:pt idx="22">
                  <c:v>0</c:v>
                </c:pt>
                <c:pt idx="23">
                  <c:v>1</c:v>
                </c:pt>
                <c:pt idx="24">
                  <c:v>0</c:v>
                </c:pt>
                <c:pt idx="25">
                  <c:v>1</c:v>
                </c:pt>
                <c:pt idx="26">
                  <c:v>0</c:v>
                </c:pt>
                <c:pt idx="27">
                  <c:v>0</c:v>
                </c:pt>
                <c:pt idx="28">
                  <c:v>1</c:v>
                </c:pt>
                <c:pt idx="29">
                  <c:v>0</c:v>
                </c:pt>
                <c:pt idx="30">
                  <c:v>0</c:v>
                </c:pt>
                <c:pt idx="31">
                  <c:v>0</c:v>
                </c:pt>
                <c:pt idx="32">
                  <c:v>1</c:v>
                </c:pt>
                <c:pt idx="33">
                  <c:v>1</c:v>
                </c:pt>
                <c:pt idx="34">
                  <c:v>0</c:v>
                </c:pt>
                <c:pt idx="35">
                  <c:v>1</c:v>
                </c:pt>
                <c:pt idx="36">
                  <c:v>1</c:v>
                </c:pt>
                <c:pt idx="37">
                  <c:v>0</c:v>
                </c:pt>
                <c:pt idx="38">
                  <c:v>1</c:v>
                </c:pt>
                <c:pt idx="39">
                  <c:v>1</c:v>
                </c:pt>
                <c:pt idx="40">
                  <c:v>2</c:v>
                </c:pt>
                <c:pt idx="41">
                  <c:v>4</c:v>
                </c:pt>
                <c:pt idx="42">
                  <c:v>2</c:v>
                </c:pt>
                <c:pt idx="43">
                  <c:v>2</c:v>
                </c:pt>
                <c:pt idx="44">
                  <c:v>5</c:v>
                </c:pt>
                <c:pt idx="45">
                  <c:v>3</c:v>
                </c:pt>
                <c:pt idx="46">
                  <c:v>4</c:v>
                </c:pt>
                <c:pt idx="47">
                  <c:v>6</c:v>
                </c:pt>
                <c:pt idx="48">
                  <c:v>3</c:v>
                </c:pt>
                <c:pt idx="49">
                  <c:v>2</c:v>
                </c:pt>
                <c:pt idx="50">
                  <c:v>1</c:v>
                </c:pt>
                <c:pt idx="51">
                  <c:v>1</c:v>
                </c:pt>
                <c:pt idx="52">
                  <c:v>0</c:v>
                </c:pt>
              </c:numCache>
            </c:numRef>
          </c:val>
        </c:ser>
        <c:ser>
          <c:idx val="0"/>
          <c:order val="2"/>
          <c:tx>
            <c:v>Zona de Exito</c:v>
          </c:tx>
          <c:spPr>
            <a:gradFill rotWithShape="0">
              <a:gsLst>
                <a:gs pos="0">
                  <a:srgbClr val="320000"/>
                </a:gs>
                <a:gs pos="50000">
                  <a:srgbClr val="320000">
                    <a:gamma/>
                    <a:shade val="10196"/>
                    <a:invGamma/>
                  </a:srgbClr>
                </a:gs>
                <a:gs pos="100000">
                  <a:srgbClr val="320000"/>
                </a:gs>
              </a:gsLst>
              <a:lin ang="18900000" scaled="1"/>
            </a:gradFill>
            <a:ln w="12700">
              <a:solidFill>
                <a:srgbClr val="99CC00"/>
              </a:solidFill>
              <a:prstDash val="solid"/>
            </a:ln>
          </c:spPr>
          <c:val>
            <c:numRef>
              <c:f>'Base Semanal'!$K$9:$K$61</c:f>
              <c:numCache>
                <c:formatCode>#,##0</c:formatCode>
                <c:ptCount val="53"/>
                <c:pt idx="0">
                  <c:v>0</c:v>
                </c:pt>
                <c:pt idx="1">
                  <c:v>0</c:v>
                </c:pt>
                <c:pt idx="2">
                  <c:v>2</c:v>
                </c:pt>
                <c:pt idx="3">
                  <c:v>0</c:v>
                </c:pt>
                <c:pt idx="4">
                  <c:v>0</c:v>
                </c:pt>
                <c:pt idx="5">
                  <c:v>0</c:v>
                </c:pt>
                <c:pt idx="6">
                  <c:v>1</c:v>
                </c:pt>
                <c:pt idx="7">
                  <c:v>0</c:v>
                </c:pt>
                <c:pt idx="8">
                  <c:v>0</c:v>
                </c:pt>
                <c:pt idx="9">
                  <c:v>0</c:v>
                </c:pt>
                <c:pt idx="10">
                  <c:v>0</c:v>
                </c:pt>
                <c:pt idx="11">
                  <c:v>1</c:v>
                </c:pt>
                <c:pt idx="12">
                  <c:v>0</c:v>
                </c:pt>
                <c:pt idx="13">
                  <c:v>0</c:v>
                </c:pt>
                <c:pt idx="14">
                  <c:v>0</c:v>
                </c:pt>
                <c:pt idx="15">
                  <c:v>0</c:v>
                </c:pt>
                <c:pt idx="16">
                  <c:v>0</c:v>
                </c:pt>
                <c:pt idx="17">
                  <c:v>1</c:v>
                </c:pt>
                <c:pt idx="18">
                  <c:v>0</c:v>
                </c:pt>
                <c:pt idx="19">
                  <c:v>0</c:v>
                </c:pt>
                <c:pt idx="20">
                  <c:v>0</c:v>
                </c:pt>
                <c:pt idx="21">
                  <c:v>0</c:v>
                </c:pt>
                <c:pt idx="22">
                  <c:v>0</c:v>
                </c:pt>
                <c:pt idx="23">
                  <c:v>0</c:v>
                </c:pt>
                <c:pt idx="24">
                  <c:v>0</c:v>
                </c:pt>
                <c:pt idx="25">
                  <c:v>0</c:v>
                </c:pt>
                <c:pt idx="26">
                  <c:v>0</c:v>
                </c:pt>
                <c:pt idx="27">
                  <c:v>0</c:v>
                </c:pt>
                <c:pt idx="28">
                  <c:v>0</c:v>
                </c:pt>
                <c:pt idx="29">
                  <c:v>0</c:v>
                </c:pt>
                <c:pt idx="30">
                  <c:v>0</c:v>
                </c:pt>
                <c:pt idx="31">
                  <c:v>0</c:v>
                </c:pt>
                <c:pt idx="32">
                  <c:v>0</c:v>
                </c:pt>
                <c:pt idx="33">
                  <c:v>0</c:v>
                </c:pt>
                <c:pt idx="34">
                  <c:v>0</c:v>
                </c:pt>
                <c:pt idx="35">
                  <c:v>0</c:v>
                </c:pt>
                <c:pt idx="36">
                  <c:v>1</c:v>
                </c:pt>
                <c:pt idx="37">
                  <c:v>0</c:v>
                </c:pt>
                <c:pt idx="38">
                  <c:v>0</c:v>
                </c:pt>
                <c:pt idx="39">
                  <c:v>0</c:v>
                </c:pt>
                <c:pt idx="40">
                  <c:v>0</c:v>
                </c:pt>
                <c:pt idx="41">
                  <c:v>0</c:v>
                </c:pt>
                <c:pt idx="42">
                  <c:v>0</c:v>
                </c:pt>
                <c:pt idx="43">
                  <c:v>0</c:v>
                </c:pt>
                <c:pt idx="44">
                  <c:v>0</c:v>
                </c:pt>
                <c:pt idx="45">
                  <c:v>0</c:v>
                </c:pt>
                <c:pt idx="46">
                  <c:v>0</c:v>
                </c:pt>
                <c:pt idx="47">
                  <c:v>0</c:v>
                </c:pt>
                <c:pt idx="48">
                  <c:v>0</c:v>
                </c:pt>
                <c:pt idx="49">
                  <c:v>0</c:v>
                </c:pt>
                <c:pt idx="50">
                  <c:v>0</c:v>
                </c:pt>
                <c:pt idx="51">
                  <c:v>1</c:v>
                </c:pt>
                <c:pt idx="52">
                  <c:v>0</c:v>
                </c:pt>
              </c:numCache>
            </c:numRef>
          </c:val>
        </c:ser>
        <c:axId val="68290048"/>
        <c:axId val="68308992"/>
      </c:areaChart>
      <c:lineChart>
        <c:grouping val="standard"/>
        <c:ser>
          <c:idx val="3"/>
          <c:order val="3"/>
          <c:tx>
            <c:v>Casos Incidentes</c:v>
          </c:tx>
          <c:spPr>
            <a:ln w="38100">
              <a:solidFill>
                <a:srgbClr val="0000FF"/>
              </a:solidFill>
              <a:prstDash val="solid"/>
            </a:ln>
          </c:spPr>
          <c:marker>
            <c:symbol val="x"/>
            <c:size val="9"/>
            <c:spPr>
              <a:noFill/>
              <a:ln>
                <a:solidFill>
                  <a:srgbClr val="00FFFF"/>
                </a:solidFill>
                <a:prstDash val="solid"/>
              </a:ln>
            </c:spPr>
          </c:marker>
          <c:val>
            <c:numRef>
              <c:f>'Base Semanal'!$O$9:$O$61</c:f>
              <c:numCache>
                <c:formatCode>#,##0</c:formatCode>
                <c:ptCount val="53"/>
                <c:pt idx="0">
                  <c:v>5</c:v>
                </c:pt>
                <c:pt idx="1">
                  <c:v>3</c:v>
                </c:pt>
                <c:pt idx="2">
                  <c:v>3</c:v>
                </c:pt>
                <c:pt idx="3">
                  <c:v>3</c:v>
                </c:pt>
                <c:pt idx="4">
                  <c:v>5</c:v>
                </c:pt>
                <c:pt idx="5">
                  <c:v>12</c:v>
                </c:pt>
                <c:pt idx="6">
                  <c:v>29</c:v>
                </c:pt>
                <c:pt idx="7">
                  <c:v>45</c:v>
                </c:pt>
                <c:pt idx="8">
                  <c:v>82</c:v>
                </c:pt>
                <c:pt idx="9">
                  <c:v>101</c:v>
                </c:pt>
                <c:pt idx="10">
                  <c:v>98</c:v>
                </c:pt>
                <c:pt idx="11">
                  <c:v>19</c:v>
                </c:pt>
                <c:pt idx="12">
                  <c:v>41</c:v>
                </c:pt>
                <c:pt idx="13">
                  <c:v>25</c:v>
                </c:pt>
                <c:pt idx="14">
                  <c:v>16</c:v>
                </c:pt>
                <c:pt idx="15">
                  <c:v>14</c:v>
                </c:pt>
                <c:pt idx="16">
                  <c:v>8</c:v>
                </c:pt>
                <c:pt idx="17">
                  <c:v>2</c:v>
                </c:pt>
                <c:pt idx="18">
                  <c:v>2</c:v>
                </c:pt>
                <c:pt idx="19">
                  <c:v>3</c:v>
                </c:pt>
                <c:pt idx="20">
                  <c:v>1</c:v>
                </c:pt>
                <c:pt idx="21">
                  <c:v>4</c:v>
                </c:pt>
                <c:pt idx="22">
                  <c:v>2</c:v>
                </c:pt>
                <c:pt idx="23">
                  <c:v>2</c:v>
                </c:pt>
                <c:pt idx="24">
                  <c:v>2</c:v>
                </c:pt>
                <c:pt idx="25">
                  <c:v>3</c:v>
                </c:pt>
                <c:pt idx="26">
                  <c:v>7</c:v>
                </c:pt>
                <c:pt idx="27">
                  <c:v>6</c:v>
                </c:pt>
                <c:pt idx="28">
                  <c:v>9</c:v>
                </c:pt>
                <c:pt idx="29">
                  <c:v>9</c:v>
                </c:pt>
                <c:pt idx="30">
                  <c:v>11</c:v>
                </c:pt>
                <c:pt idx="31">
                  <c:v>5</c:v>
                </c:pt>
                <c:pt idx="32">
                  <c:v>7</c:v>
                </c:pt>
                <c:pt idx="33">
                  <c:v>7</c:v>
                </c:pt>
                <c:pt idx="34">
                  <c:v>4</c:v>
                </c:pt>
                <c:pt idx="35">
                  <c:v>2</c:v>
                </c:pt>
                <c:pt idx="36">
                  <c:v>3</c:v>
                </c:pt>
                <c:pt idx="37">
                  <c:v>5</c:v>
                </c:pt>
                <c:pt idx="38">
                  <c:v>5</c:v>
                </c:pt>
                <c:pt idx="39">
                  <c:v>2</c:v>
                </c:pt>
                <c:pt idx="40">
                  <c:v>0</c:v>
                </c:pt>
                <c:pt idx="41">
                  <c:v>0</c:v>
                </c:pt>
                <c:pt idx="42">
                  <c:v>0</c:v>
                </c:pt>
                <c:pt idx="43">
                  <c:v>0</c:v>
                </c:pt>
                <c:pt idx="44">
                  <c:v>0</c:v>
                </c:pt>
                <c:pt idx="45">
                  <c:v>0</c:v>
                </c:pt>
                <c:pt idx="46">
                  <c:v>0</c:v>
                </c:pt>
                <c:pt idx="47">
                  <c:v>0</c:v>
                </c:pt>
                <c:pt idx="48">
                  <c:v>0</c:v>
                </c:pt>
                <c:pt idx="49">
                  <c:v>0</c:v>
                </c:pt>
                <c:pt idx="50">
                  <c:v>0</c:v>
                </c:pt>
                <c:pt idx="51">
                  <c:v>0</c:v>
                </c:pt>
                <c:pt idx="52">
                  <c:v>0</c:v>
                </c:pt>
              </c:numCache>
            </c:numRef>
          </c:val>
        </c:ser>
        <c:marker val="1"/>
        <c:axId val="68290048"/>
        <c:axId val="68308992"/>
      </c:lineChart>
      <c:catAx>
        <c:axId val="68290048"/>
        <c:scaling>
          <c:orientation val="minMax"/>
        </c:scaling>
        <c:axPos val="b"/>
        <c:title>
          <c:tx>
            <c:rich>
              <a:bodyPr/>
              <a:lstStyle/>
              <a:p>
                <a:pPr>
                  <a:defRPr sz="1425" b="1" i="0" u="none" strike="noStrike" baseline="0">
                    <a:solidFill>
                      <a:srgbClr val="FFFFFF"/>
                    </a:solidFill>
                    <a:latin typeface="Arial"/>
                    <a:ea typeface="Arial"/>
                    <a:cs typeface="Arial"/>
                  </a:defRPr>
                </a:pPr>
                <a:r>
                  <a:rPr lang="es-MX"/>
                  <a:t>Semanas</a:t>
                </a:r>
              </a:p>
            </c:rich>
          </c:tx>
          <c:layout>
            <c:manualLayout>
              <c:xMode val="edge"/>
              <c:yMode val="edge"/>
              <c:x val="0.47946725860155376"/>
              <c:y val="0.88417614464858563"/>
            </c:manualLayout>
          </c:layout>
          <c:spPr>
            <a:noFill/>
            <a:ln w="25400">
              <a:noFill/>
            </a:ln>
          </c:spPr>
        </c:title>
        <c:numFmt formatCode="General" sourceLinked="1"/>
        <c:tickLblPos val="nextTo"/>
        <c:spPr>
          <a:ln w="38100">
            <a:solidFill>
              <a:srgbClr val="CCFFFF"/>
            </a:solidFill>
            <a:prstDash val="solid"/>
          </a:ln>
        </c:spPr>
        <c:txPr>
          <a:bodyPr rot="-60000" vert="horz"/>
          <a:lstStyle/>
          <a:p>
            <a:pPr>
              <a:defRPr sz="1175" b="1" i="0" u="none" strike="noStrike" baseline="0">
                <a:solidFill>
                  <a:srgbClr val="FFFFFF"/>
                </a:solidFill>
                <a:latin typeface="Arial"/>
                <a:ea typeface="Arial"/>
                <a:cs typeface="Arial"/>
              </a:defRPr>
            </a:pPr>
            <a:endParaRPr lang="es-MX"/>
          </a:p>
        </c:txPr>
        <c:crossAx val="68308992"/>
        <c:crosses val="autoZero"/>
        <c:auto val="1"/>
        <c:lblAlgn val="ctr"/>
        <c:lblOffset val="40"/>
        <c:tickLblSkip val="5"/>
        <c:tickMarkSkip val="1"/>
      </c:catAx>
      <c:valAx>
        <c:axId val="68308992"/>
        <c:scaling>
          <c:orientation val="minMax"/>
        </c:scaling>
        <c:axPos val="l"/>
        <c:majorGridlines>
          <c:spPr>
            <a:ln w="38100">
              <a:solidFill>
                <a:srgbClr val="FFFFFF"/>
              </a:solidFill>
              <a:prstDash val="solid"/>
            </a:ln>
          </c:spPr>
        </c:majorGridlines>
        <c:title>
          <c:tx>
            <c:rich>
              <a:bodyPr rot="0" vert="horz"/>
              <a:lstStyle/>
              <a:p>
                <a:pPr algn="ctr">
                  <a:defRPr sz="1425" b="1" i="0" u="none" strike="noStrike" baseline="0">
                    <a:solidFill>
                      <a:srgbClr val="FFFFFF"/>
                    </a:solidFill>
                    <a:latin typeface="Arial"/>
                    <a:ea typeface="Arial"/>
                    <a:cs typeface="Arial"/>
                  </a:defRPr>
                </a:pPr>
                <a:r>
                  <a:rPr lang="es-MX"/>
                  <a:t>C
a
s
o
s</a:t>
                </a:r>
              </a:p>
            </c:rich>
          </c:tx>
          <c:layout>
            <c:manualLayout>
              <c:xMode val="edge"/>
              <c:yMode val="edge"/>
              <c:x val="1.5538290788013319E-2"/>
              <c:y val="0.43011081948089858"/>
            </c:manualLayout>
          </c:layout>
          <c:spPr>
            <a:noFill/>
            <a:ln w="25400">
              <a:noFill/>
            </a:ln>
          </c:spPr>
        </c:title>
        <c:numFmt formatCode="#,##0" sourceLinked="1"/>
        <c:tickLblPos val="nextTo"/>
        <c:spPr>
          <a:ln w="38100">
            <a:solidFill>
              <a:srgbClr val="CCFFFF"/>
            </a:solidFill>
            <a:prstDash val="solid"/>
          </a:ln>
        </c:spPr>
        <c:txPr>
          <a:bodyPr rot="0" vert="horz"/>
          <a:lstStyle/>
          <a:p>
            <a:pPr>
              <a:defRPr sz="1175" b="1" i="0" u="none" strike="noStrike" baseline="0">
                <a:solidFill>
                  <a:srgbClr val="FFFFFF"/>
                </a:solidFill>
                <a:latin typeface="Arial"/>
                <a:ea typeface="Arial"/>
                <a:cs typeface="Arial"/>
              </a:defRPr>
            </a:pPr>
            <a:endParaRPr lang="es-MX"/>
          </a:p>
        </c:txPr>
        <c:crossAx val="68290048"/>
        <c:crosses val="autoZero"/>
        <c:crossBetween val="midCat"/>
      </c:valAx>
      <c:spPr>
        <a:noFill/>
        <a:ln w="25400">
          <a:noFill/>
        </a:ln>
      </c:spPr>
    </c:plotArea>
    <c:legend>
      <c:legendPos val="r"/>
      <c:legendEntry>
        <c:idx val="0"/>
        <c:txPr>
          <a:bodyPr/>
          <a:lstStyle/>
          <a:p>
            <a:pPr>
              <a:defRPr sz="1285" b="1" i="0" u="none" strike="noStrike" baseline="0">
                <a:solidFill>
                  <a:srgbClr val="FFFFFF"/>
                </a:solidFill>
                <a:latin typeface="Arial"/>
                <a:ea typeface="Arial"/>
                <a:cs typeface="Arial"/>
              </a:defRPr>
            </a:pPr>
            <a:endParaRPr lang="es-MX"/>
          </a:p>
        </c:txPr>
      </c:legendEntry>
      <c:legendEntry>
        <c:idx val="1"/>
        <c:txPr>
          <a:bodyPr/>
          <a:lstStyle/>
          <a:p>
            <a:pPr>
              <a:defRPr sz="1285" b="1" i="0" u="none" strike="noStrike" baseline="0">
                <a:solidFill>
                  <a:srgbClr val="FFFFFF"/>
                </a:solidFill>
                <a:latin typeface="Arial"/>
                <a:ea typeface="Arial"/>
                <a:cs typeface="Arial"/>
              </a:defRPr>
            </a:pPr>
            <a:endParaRPr lang="es-MX"/>
          </a:p>
        </c:txPr>
      </c:legendEntry>
      <c:legendEntry>
        <c:idx val="2"/>
        <c:txPr>
          <a:bodyPr/>
          <a:lstStyle/>
          <a:p>
            <a:pPr>
              <a:defRPr sz="1285" b="1" i="0" u="none" strike="noStrike" baseline="0">
                <a:solidFill>
                  <a:srgbClr val="FFFFFF"/>
                </a:solidFill>
                <a:latin typeface="Arial"/>
                <a:ea typeface="Arial"/>
                <a:cs typeface="Arial"/>
              </a:defRPr>
            </a:pPr>
            <a:endParaRPr lang="es-MX"/>
          </a:p>
        </c:txPr>
      </c:legendEntry>
      <c:legendEntry>
        <c:idx val="3"/>
        <c:txPr>
          <a:bodyPr/>
          <a:lstStyle/>
          <a:p>
            <a:pPr>
              <a:defRPr sz="1285" b="1" i="0" u="none" strike="noStrike" baseline="0">
                <a:solidFill>
                  <a:srgbClr val="FFFFFF"/>
                </a:solidFill>
                <a:latin typeface="Arial"/>
                <a:ea typeface="Arial"/>
                <a:cs typeface="Arial"/>
              </a:defRPr>
            </a:pPr>
            <a:endParaRPr lang="es-MX"/>
          </a:p>
        </c:txPr>
      </c:legendEntry>
      <c:layout>
        <c:manualLayout>
          <c:xMode val="edge"/>
          <c:yMode val="edge"/>
          <c:x val="0.24306326304106568"/>
          <c:y val="0.14845024273926563"/>
          <c:w val="0.53163152053274132"/>
          <c:h val="9.7879333710737121E-2"/>
        </c:manualLayout>
      </c:layout>
      <c:spPr>
        <a:noFill/>
        <a:ln w="25400">
          <a:noFill/>
        </a:ln>
      </c:spPr>
      <c:txPr>
        <a:bodyPr/>
        <a:lstStyle/>
        <a:p>
          <a:pPr>
            <a:defRPr sz="1655" b="0" i="0" u="none" strike="noStrike" baseline="0">
              <a:solidFill>
                <a:srgbClr val="000000"/>
              </a:solidFill>
              <a:latin typeface="Arial"/>
              <a:ea typeface="Arial"/>
              <a:cs typeface="Arial"/>
            </a:defRPr>
          </a:pPr>
          <a:endParaRPr lang="es-MX"/>
        </a:p>
      </c:txPr>
    </c:legend>
    <c:plotVisOnly val="1"/>
    <c:dispBlanksAs val="gap"/>
  </c:chart>
  <c:spPr>
    <a:solidFill>
      <a:srgbClr val="4F81BD"/>
    </a:solidFill>
    <a:ln w="9525">
      <a:noFill/>
    </a:ln>
  </c:spPr>
  <c:txPr>
    <a:bodyPr/>
    <a:lstStyle/>
    <a:p>
      <a:pPr>
        <a:defRPr sz="800" b="0" i="0" u="none" strike="noStrike" baseline="0">
          <a:solidFill>
            <a:srgbClr val="000000"/>
          </a:solidFill>
          <a:latin typeface="Arial"/>
          <a:ea typeface="Arial"/>
          <a:cs typeface="Arial"/>
        </a:defRPr>
      </a:pPr>
      <a:endParaRPr lang="es-MX"/>
    </a:p>
  </c:txPr>
  <c:externalData r:id="rId1"/>
  <c:userShapes r:id="rId2"/>
</c:chartSpace>
</file>

<file path=ppt/charts/chart5.xml><?xml version="1.0" encoding="utf-8"?>
<c:chartSpace xmlns:c="http://schemas.openxmlformats.org/drawingml/2006/chart" xmlns:a="http://schemas.openxmlformats.org/drawingml/2006/main" xmlns:r="http://schemas.openxmlformats.org/officeDocument/2006/relationships">
  <c:lang val="es-MX"/>
  <c:chart>
    <c:title>
      <c:tx>
        <c:rich>
          <a:bodyPr/>
          <a:lstStyle/>
          <a:p>
            <a:pPr>
              <a:defRPr/>
            </a:pPr>
            <a:r>
              <a:rPr lang="en-US" sz="1200"/>
              <a:t>BCS.CURVA EPIDEMICA SEMANAL DE LA INFLUENZA SEGÚN RESULTADOS 2016</a:t>
            </a:r>
          </a:p>
        </c:rich>
      </c:tx>
      <c:layout>
        <c:manualLayout>
          <c:xMode val="edge"/>
          <c:yMode val="edge"/>
          <c:x val="0.21365994354613452"/>
          <c:y val="0.12492824871310598"/>
        </c:manualLayout>
      </c:layout>
      <c:overlay val="1"/>
    </c:title>
    <c:plotArea>
      <c:layout>
        <c:manualLayout>
          <c:layoutTarget val="inner"/>
          <c:xMode val="edge"/>
          <c:yMode val="edge"/>
          <c:x val="7.4788252124991586E-2"/>
          <c:y val="0.18321945542428283"/>
          <c:w val="0.90907087993764257"/>
          <c:h val="0.7539158646835824"/>
        </c:manualLayout>
      </c:layout>
      <c:areaChart>
        <c:grouping val="standard"/>
        <c:ser>
          <c:idx val="1"/>
          <c:order val="0"/>
          <c:tx>
            <c:strRef>
              <c:f>'REGISTRO SEMANAL'!$E$2</c:f>
              <c:strCache>
                <c:ptCount val="1"/>
                <c:pt idx="0">
                  <c:v>PROBABLES 925</c:v>
                </c:pt>
              </c:strCache>
            </c:strRef>
          </c:tx>
          <c:spPr>
            <a:solidFill>
              <a:schemeClr val="accent1"/>
            </a:solidFill>
          </c:spPr>
          <c:val>
            <c:numRef>
              <c:f>'REGISTRO SEMANAL'!$E$3:$E$42</c:f>
              <c:numCache>
                <c:formatCode>General</c:formatCode>
                <c:ptCount val="40"/>
                <c:pt idx="0">
                  <c:v>6</c:v>
                </c:pt>
                <c:pt idx="1">
                  <c:v>9</c:v>
                </c:pt>
                <c:pt idx="2">
                  <c:v>5</c:v>
                </c:pt>
                <c:pt idx="3">
                  <c:v>5</c:v>
                </c:pt>
                <c:pt idx="4">
                  <c:v>18</c:v>
                </c:pt>
                <c:pt idx="5">
                  <c:v>24</c:v>
                </c:pt>
                <c:pt idx="6">
                  <c:v>51</c:v>
                </c:pt>
                <c:pt idx="7">
                  <c:v>67</c:v>
                </c:pt>
                <c:pt idx="8">
                  <c:v>105</c:v>
                </c:pt>
                <c:pt idx="9">
                  <c:v>151</c:v>
                </c:pt>
                <c:pt idx="10">
                  <c:v>116</c:v>
                </c:pt>
                <c:pt idx="11">
                  <c:v>55</c:v>
                </c:pt>
                <c:pt idx="12">
                  <c:v>50</c:v>
                </c:pt>
                <c:pt idx="13">
                  <c:v>33</c:v>
                </c:pt>
                <c:pt idx="14">
                  <c:v>20</c:v>
                </c:pt>
                <c:pt idx="15">
                  <c:v>17</c:v>
                </c:pt>
                <c:pt idx="16">
                  <c:v>13</c:v>
                </c:pt>
                <c:pt idx="17">
                  <c:v>11</c:v>
                </c:pt>
                <c:pt idx="18">
                  <c:v>9</c:v>
                </c:pt>
                <c:pt idx="19">
                  <c:v>11</c:v>
                </c:pt>
                <c:pt idx="20">
                  <c:v>14</c:v>
                </c:pt>
                <c:pt idx="21">
                  <c:v>18</c:v>
                </c:pt>
                <c:pt idx="22">
                  <c:v>8</c:v>
                </c:pt>
                <c:pt idx="23">
                  <c:v>4</c:v>
                </c:pt>
                <c:pt idx="24">
                  <c:v>5</c:v>
                </c:pt>
                <c:pt idx="25">
                  <c:v>10</c:v>
                </c:pt>
                <c:pt idx="26">
                  <c:v>6</c:v>
                </c:pt>
                <c:pt idx="27">
                  <c:v>7</c:v>
                </c:pt>
                <c:pt idx="28">
                  <c:v>8</c:v>
                </c:pt>
                <c:pt idx="29">
                  <c:v>11</c:v>
                </c:pt>
                <c:pt idx="30">
                  <c:v>10</c:v>
                </c:pt>
                <c:pt idx="31">
                  <c:v>5</c:v>
                </c:pt>
                <c:pt idx="32">
                  <c:v>10</c:v>
                </c:pt>
                <c:pt idx="33">
                  <c:v>6</c:v>
                </c:pt>
                <c:pt idx="34">
                  <c:v>5</c:v>
                </c:pt>
                <c:pt idx="35">
                  <c:v>5</c:v>
                </c:pt>
                <c:pt idx="36">
                  <c:v>2</c:v>
                </c:pt>
                <c:pt idx="37">
                  <c:v>3</c:v>
                </c:pt>
                <c:pt idx="38">
                  <c:v>8</c:v>
                </c:pt>
                <c:pt idx="39">
                  <c:v>4</c:v>
                </c:pt>
              </c:numCache>
            </c:numRef>
          </c:val>
        </c:ser>
        <c:axId val="68754816"/>
        <c:axId val="68765184"/>
      </c:areaChart>
      <c:barChart>
        <c:barDir val="col"/>
        <c:grouping val="clustered"/>
        <c:ser>
          <c:idx val="2"/>
          <c:order val="1"/>
          <c:tx>
            <c:strRef>
              <c:f>'REGISTRO SEMANAL'!$F$2</c:f>
              <c:strCache>
                <c:ptCount val="1"/>
                <c:pt idx="0">
                  <c:v>CONFIRMADOS 225</c:v>
                </c:pt>
              </c:strCache>
            </c:strRef>
          </c:tx>
          <c:spPr>
            <a:solidFill>
              <a:srgbClr val="C00000"/>
            </a:solidFill>
          </c:spPr>
          <c:val>
            <c:numRef>
              <c:f>'REGISTRO SEMANAL'!$F$3:$F$42</c:f>
              <c:numCache>
                <c:formatCode>General</c:formatCode>
                <c:ptCount val="40"/>
                <c:pt idx="0">
                  <c:v>1</c:v>
                </c:pt>
                <c:pt idx="1">
                  <c:v>0</c:v>
                </c:pt>
                <c:pt idx="2">
                  <c:v>0</c:v>
                </c:pt>
                <c:pt idx="3">
                  <c:v>0</c:v>
                </c:pt>
                <c:pt idx="4">
                  <c:v>3</c:v>
                </c:pt>
                <c:pt idx="5">
                  <c:v>0</c:v>
                </c:pt>
                <c:pt idx="6">
                  <c:v>17</c:v>
                </c:pt>
                <c:pt idx="7">
                  <c:v>21</c:v>
                </c:pt>
                <c:pt idx="8">
                  <c:v>43</c:v>
                </c:pt>
                <c:pt idx="9">
                  <c:v>58</c:v>
                </c:pt>
                <c:pt idx="10">
                  <c:v>31</c:v>
                </c:pt>
                <c:pt idx="11">
                  <c:v>16</c:v>
                </c:pt>
                <c:pt idx="12">
                  <c:v>20</c:v>
                </c:pt>
                <c:pt idx="13">
                  <c:v>2</c:v>
                </c:pt>
                <c:pt idx="14">
                  <c:v>5</c:v>
                </c:pt>
                <c:pt idx="15">
                  <c:v>4</c:v>
                </c:pt>
                <c:pt idx="16">
                  <c:v>2</c:v>
                </c:pt>
                <c:pt idx="17">
                  <c:v>1</c:v>
                </c:pt>
                <c:pt idx="18">
                  <c:v>1</c:v>
                </c:pt>
                <c:pt idx="19">
                  <c:v>0</c:v>
                </c:pt>
                <c:pt idx="20">
                  <c:v>0</c:v>
                </c:pt>
                <c:pt idx="21">
                  <c:v>0</c:v>
                </c:pt>
                <c:pt idx="22">
                  <c:v>0</c:v>
                </c:pt>
                <c:pt idx="23">
                  <c:v>0</c:v>
                </c:pt>
                <c:pt idx="24">
                  <c:v>0</c:v>
                </c:pt>
                <c:pt idx="25">
                  <c:v>0</c:v>
                </c:pt>
                <c:pt idx="26">
                  <c:v>0</c:v>
                </c:pt>
                <c:pt idx="27">
                  <c:v>0</c:v>
                </c:pt>
                <c:pt idx="28">
                  <c:v>0</c:v>
                </c:pt>
                <c:pt idx="29">
                  <c:v>0</c:v>
                </c:pt>
                <c:pt idx="30">
                  <c:v>0</c:v>
                </c:pt>
                <c:pt idx="31">
                  <c:v>0</c:v>
                </c:pt>
                <c:pt idx="32">
                  <c:v>0</c:v>
                </c:pt>
                <c:pt idx="33">
                  <c:v>0</c:v>
                </c:pt>
                <c:pt idx="34">
                  <c:v>0</c:v>
                </c:pt>
                <c:pt idx="35">
                  <c:v>0</c:v>
                </c:pt>
                <c:pt idx="36">
                  <c:v>0</c:v>
                </c:pt>
                <c:pt idx="37">
                  <c:v>0</c:v>
                </c:pt>
                <c:pt idx="38">
                  <c:v>0</c:v>
                </c:pt>
                <c:pt idx="39">
                  <c:v>0</c:v>
                </c:pt>
              </c:numCache>
            </c:numRef>
          </c:val>
        </c:ser>
        <c:axId val="68754816"/>
        <c:axId val="68765184"/>
      </c:barChart>
      <c:catAx>
        <c:axId val="68754816"/>
        <c:scaling>
          <c:orientation val="minMax"/>
        </c:scaling>
        <c:axPos val="b"/>
        <c:title>
          <c:tx>
            <c:rich>
              <a:bodyPr/>
              <a:lstStyle/>
              <a:p>
                <a:pPr>
                  <a:defRPr/>
                </a:pPr>
                <a:r>
                  <a:rPr lang="en-US"/>
                  <a:t>SEMANAS</a:t>
                </a:r>
              </a:p>
            </c:rich>
          </c:tx>
          <c:layout/>
        </c:title>
        <c:tickLblPos val="nextTo"/>
        <c:txPr>
          <a:bodyPr/>
          <a:lstStyle/>
          <a:p>
            <a:pPr>
              <a:defRPr sz="800"/>
            </a:pPr>
            <a:endParaRPr lang="es-MX"/>
          </a:p>
        </c:txPr>
        <c:crossAx val="68765184"/>
        <c:crosses val="autoZero"/>
        <c:auto val="1"/>
        <c:lblAlgn val="ctr"/>
        <c:lblOffset val="100"/>
      </c:catAx>
      <c:valAx>
        <c:axId val="68765184"/>
        <c:scaling>
          <c:orientation val="minMax"/>
        </c:scaling>
        <c:axPos val="l"/>
        <c:title>
          <c:tx>
            <c:rich>
              <a:bodyPr rot="0" vert="wordArtVert"/>
              <a:lstStyle/>
              <a:p>
                <a:pPr>
                  <a:defRPr/>
                </a:pPr>
                <a:r>
                  <a:rPr lang="en-US"/>
                  <a:t>CASOS</a:t>
                </a:r>
              </a:p>
            </c:rich>
          </c:tx>
          <c:layout>
            <c:manualLayout>
              <c:xMode val="edge"/>
              <c:yMode val="edge"/>
              <c:x val="4.6689498898051674E-3"/>
              <c:y val="0.27517534266550014"/>
            </c:manualLayout>
          </c:layout>
        </c:title>
        <c:numFmt formatCode="General" sourceLinked="1"/>
        <c:tickLblPos val="nextTo"/>
        <c:txPr>
          <a:bodyPr/>
          <a:lstStyle/>
          <a:p>
            <a:pPr>
              <a:defRPr sz="800"/>
            </a:pPr>
            <a:endParaRPr lang="es-MX"/>
          </a:p>
        </c:txPr>
        <c:crossAx val="68754816"/>
        <c:crosses val="autoZero"/>
        <c:crossBetween val="between"/>
      </c:valAx>
    </c:plotArea>
    <c:legend>
      <c:legendPos val="r"/>
      <c:layout>
        <c:manualLayout>
          <c:xMode val="edge"/>
          <c:yMode val="edge"/>
          <c:x val="0.70543993433146768"/>
          <c:y val="0.32369021580635776"/>
          <c:w val="0.17013516543020821"/>
          <c:h val="0.16743438320209994"/>
        </c:manualLayout>
      </c:layout>
    </c:legend>
    <c:plotVisOnly val="1"/>
    <c:dispBlanksAs val="gap"/>
  </c:chart>
  <c:externalData r:id="rId1"/>
  <c:userShapes r:id="rId2"/>
</c:chartSpace>
</file>

<file path=ppt/charts/chart6.xml><?xml version="1.0" encoding="utf-8"?>
<c:chartSpace xmlns:c="http://schemas.openxmlformats.org/drawingml/2006/chart" xmlns:a="http://schemas.openxmlformats.org/drawingml/2006/main" xmlns:r="http://schemas.openxmlformats.org/officeDocument/2006/relationships">
  <c:lang val="es-MX"/>
  <c:chart>
    <c:title>
      <c:tx>
        <c:rich>
          <a:bodyPr/>
          <a:lstStyle/>
          <a:p>
            <a:pPr>
              <a:defRPr/>
            </a:pPr>
            <a:r>
              <a:rPr lang="en-US" sz="1200"/>
              <a:t>BCS.CONFIRMADOS A INFLUENZA SEGÚN TIPO DE VIRUS 2016</a:t>
            </a:r>
          </a:p>
        </c:rich>
      </c:tx>
      <c:layout/>
      <c:overlay val="1"/>
    </c:title>
    <c:plotArea>
      <c:layout>
        <c:manualLayout>
          <c:layoutTarget val="inner"/>
          <c:xMode val="edge"/>
          <c:yMode val="edge"/>
          <c:x val="5.9711250379416908E-2"/>
          <c:y val="0.10695610965296004"/>
          <c:w val="0.93013987537272125"/>
          <c:h val="0.74928623505395153"/>
        </c:manualLayout>
      </c:layout>
      <c:lineChart>
        <c:grouping val="standard"/>
        <c:ser>
          <c:idx val="0"/>
          <c:order val="0"/>
          <c:tx>
            <c:strRef>
              <c:f>'REGISTRO SEMANAL'!$G$2</c:f>
              <c:strCache>
                <c:ptCount val="1"/>
                <c:pt idx="0">
                  <c:v>H1N1= 141</c:v>
                </c:pt>
              </c:strCache>
            </c:strRef>
          </c:tx>
          <c:marker>
            <c:symbol val="none"/>
          </c:marker>
          <c:val>
            <c:numRef>
              <c:f>'REGISTRO SEMANAL'!$G$3:$G$42</c:f>
              <c:numCache>
                <c:formatCode>General</c:formatCode>
                <c:ptCount val="40"/>
                <c:pt idx="0">
                  <c:v>1</c:v>
                </c:pt>
                <c:pt idx="1">
                  <c:v>0</c:v>
                </c:pt>
                <c:pt idx="2">
                  <c:v>0</c:v>
                </c:pt>
                <c:pt idx="3">
                  <c:v>0</c:v>
                </c:pt>
                <c:pt idx="4">
                  <c:v>1</c:v>
                </c:pt>
                <c:pt idx="5">
                  <c:v>0</c:v>
                </c:pt>
                <c:pt idx="6">
                  <c:v>10</c:v>
                </c:pt>
                <c:pt idx="7">
                  <c:v>11</c:v>
                </c:pt>
                <c:pt idx="8">
                  <c:v>26</c:v>
                </c:pt>
                <c:pt idx="9">
                  <c:v>42</c:v>
                </c:pt>
                <c:pt idx="10">
                  <c:v>22</c:v>
                </c:pt>
                <c:pt idx="11">
                  <c:v>12</c:v>
                </c:pt>
                <c:pt idx="12">
                  <c:v>11</c:v>
                </c:pt>
                <c:pt idx="13">
                  <c:v>1</c:v>
                </c:pt>
                <c:pt idx="14">
                  <c:v>0</c:v>
                </c:pt>
                <c:pt idx="15">
                  <c:v>2</c:v>
                </c:pt>
                <c:pt idx="16">
                  <c:v>1</c:v>
                </c:pt>
                <c:pt idx="17">
                  <c:v>1</c:v>
                </c:pt>
                <c:pt idx="18">
                  <c:v>0</c:v>
                </c:pt>
                <c:pt idx="19">
                  <c:v>0</c:v>
                </c:pt>
                <c:pt idx="20">
                  <c:v>0</c:v>
                </c:pt>
                <c:pt idx="21">
                  <c:v>0</c:v>
                </c:pt>
                <c:pt idx="22">
                  <c:v>0</c:v>
                </c:pt>
                <c:pt idx="23">
                  <c:v>0</c:v>
                </c:pt>
                <c:pt idx="24">
                  <c:v>0</c:v>
                </c:pt>
                <c:pt idx="25">
                  <c:v>0</c:v>
                </c:pt>
                <c:pt idx="26">
                  <c:v>0</c:v>
                </c:pt>
                <c:pt idx="27">
                  <c:v>0</c:v>
                </c:pt>
                <c:pt idx="28">
                  <c:v>0</c:v>
                </c:pt>
                <c:pt idx="29">
                  <c:v>0</c:v>
                </c:pt>
                <c:pt idx="30">
                  <c:v>0</c:v>
                </c:pt>
                <c:pt idx="31">
                  <c:v>0</c:v>
                </c:pt>
                <c:pt idx="32">
                  <c:v>0</c:v>
                </c:pt>
                <c:pt idx="33">
                  <c:v>0</c:v>
                </c:pt>
                <c:pt idx="34">
                  <c:v>0</c:v>
                </c:pt>
                <c:pt idx="35">
                  <c:v>0</c:v>
                </c:pt>
                <c:pt idx="36">
                  <c:v>0</c:v>
                </c:pt>
                <c:pt idx="37">
                  <c:v>0</c:v>
                </c:pt>
                <c:pt idx="38">
                  <c:v>0</c:v>
                </c:pt>
                <c:pt idx="39">
                  <c:v>0</c:v>
                </c:pt>
              </c:numCache>
            </c:numRef>
          </c:val>
        </c:ser>
        <c:ser>
          <c:idx val="1"/>
          <c:order val="1"/>
          <c:tx>
            <c:strRef>
              <c:f>'REGISTRO SEMANAL'!$H$2</c:f>
              <c:strCache>
                <c:ptCount val="1"/>
                <c:pt idx="0">
                  <c:v>H3N2= 22</c:v>
                </c:pt>
              </c:strCache>
            </c:strRef>
          </c:tx>
          <c:marker>
            <c:symbol val="none"/>
          </c:marker>
          <c:val>
            <c:numRef>
              <c:f>'REGISTRO SEMANAL'!$H$3:$H$42</c:f>
              <c:numCache>
                <c:formatCode>General</c:formatCode>
                <c:ptCount val="40"/>
                <c:pt idx="0">
                  <c:v>0</c:v>
                </c:pt>
                <c:pt idx="1">
                  <c:v>0</c:v>
                </c:pt>
                <c:pt idx="2">
                  <c:v>0</c:v>
                </c:pt>
                <c:pt idx="3">
                  <c:v>0</c:v>
                </c:pt>
                <c:pt idx="4">
                  <c:v>1</c:v>
                </c:pt>
                <c:pt idx="5">
                  <c:v>0</c:v>
                </c:pt>
                <c:pt idx="6">
                  <c:v>4</c:v>
                </c:pt>
                <c:pt idx="7">
                  <c:v>4</c:v>
                </c:pt>
                <c:pt idx="8">
                  <c:v>7</c:v>
                </c:pt>
                <c:pt idx="9">
                  <c:v>2</c:v>
                </c:pt>
                <c:pt idx="10">
                  <c:v>0</c:v>
                </c:pt>
                <c:pt idx="11">
                  <c:v>1</c:v>
                </c:pt>
                <c:pt idx="12">
                  <c:v>2</c:v>
                </c:pt>
                <c:pt idx="13">
                  <c:v>0</c:v>
                </c:pt>
                <c:pt idx="14">
                  <c:v>0</c:v>
                </c:pt>
                <c:pt idx="15">
                  <c:v>1</c:v>
                </c:pt>
                <c:pt idx="16">
                  <c:v>0</c:v>
                </c:pt>
                <c:pt idx="17">
                  <c:v>0</c:v>
                </c:pt>
                <c:pt idx="18">
                  <c:v>0</c:v>
                </c:pt>
                <c:pt idx="19">
                  <c:v>0</c:v>
                </c:pt>
                <c:pt idx="20">
                  <c:v>0</c:v>
                </c:pt>
                <c:pt idx="21">
                  <c:v>0</c:v>
                </c:pt>
                <c:pt idx="22">
                  <c:v>0</c:v>
                </c:pt>
                <c:pt idx="23">
                  <c:v>0</c:v>
                </c:pt>
                <c:pt idx="24">
                  <c:v>0</c:v>
                </c:pt>
                <c:pt idx="25">
                  <c:v>0</c:v>
                </c:pt>
                <c:pt idx="26">
                  <c:v>0</c:v>
                </c:pt>
                <c:pt idx="27">
                  <c:v>0</c:v>
                </c:pt>
                <c:pt idx="28">
                  <c:v>0</c:v>
                </c:pt>
                <c:pt idx="29">
                  <c:v>0</c:v>
                </c:pt>
                <c:pt idx="30">
                  <c:v>0</c:v>
                </c:pt>
                <c:pt idx="31">
                  <c:v>0</c:v>
                </c:pt>
                <c:pt idx="32">
                  <c:v>0</c:v>
                </c:pt>
                <c:pt idx="33">
                  <c:v>0</c:v>
                </c:pt>
                <c:pt idx="34">
                  <c:v>0</c:v>
                </c:pt>
                <c:pt idx="35">
                  <c:v>0</c:v>
                </c:pt>
                <c:pt idx="36">
                  <c:v>0</c:v>
                </c:pt>
                <c:pt idx="37">
                  <c:v>0</c:v>
                </c:pt>
                <c:pt idx="38">
                  <c:v>0</c:v>
                </c:pt>
                <c:pt idx="39">
                  <c:v>0</c:v>
                </c:pt>
              </c:numCache>
            </c:numRef>
          </c:val>
        </c:ser>
        <c:ser>
          <c:idx val="2"/>
          <c:order val="2"/>
          <c:tx>
            <c:strRef>
              <c:f>'REGISTRO SEMANAL'!$I$2</c:f>
              <c:strCache>
                <c:ptCount val="1"/>
                <c:pt idx="0">
                  <c:v>A=   2</c:v>
                </c:pt>
              </c:strCache>
            </c:strRef>
          </c:tx>
          <c:marker>
            <c:symbol val="none"/>
          </c:marker>
          <c:val>
            <c:numRef>
              <c:f>'REGISTRO SEMANAL'!$I$3:$I$42</c:f>
              <c:numCache>
                <c:formatCode>General</c:formatCode>
                <c:ptCount val="40"/>
                <c:pt idx="0">
                  <c:v>0</c:v>
                </c:pt>
                <c:pt idx="1">
                  <c:v>0</c:v>
                </c:pt>
                <c:pt idx="2">
                  <c:v>0</c:v>
                </c:pt>
                <c:pt idx="3">
                  <c:v>0</c:v>
                </c:pt>
                <c:pt idx="4">
                  <c:v>0</c:v>
                </c:pt>
                <c:pt idx="5">
                  <c:v>0</c:v>
                </c:pt>
                <c:pt idx="6">
                  <c:v>0</c:v>
                </c:pt>
                <c:pt idx="7">
                  <c:v>0</c:v>
                </c:pt>
                <c:pt idx="8">
                  <c:v>0</c:v>
                </c:pt>
                <c:pt idx="9">
                  <c:v>1</c:v>
                </c:pt>
                <c:pt idx="10">
                  <c:v>0</c:v>
                </c:pt>
                <c:pt idx="11">
                  <c:v>0</c:v>
                </c:pt>
                <c:pt idx="12">
                  <c:v>0</c:v>
                </c:pt>
                <c:pt idx="13">
                  <c:v>1</c:v>
                </c:pt>
                <c:pt idx="14">
                  <c:v>0</c:v>
                </c:pt>
                <c:pt idx="15">
                  <c:v>0</c:v>
                </c:pt>
                <c:pt idx="16">
                  <c:v>0</c:v>
                </c:pt>
                <c:pt idx="17">
                  <c:v>0</c:v>
                </c:pt>
                <c:pt idx="18">
                  <c:v>0</c:v>
                </c:pt>
                <c:pt idx="19">
                  <c:v>0</c:v>
                </c:pt>
                <c:pt idx="20">
                  <c:v>0</c:v>
                </c:pt>
                <c:pt idx="21">
                  <c:v>0</c:v>
                </c:pt>
                <c:pt idx="22">
                  <c:v>0</c:v>
                </c:pt>
                <c:pt idx="23">
                  <c:v>0</c:v>
                </c:pt>
                <c:pt idx="24">
                  <c:v>0</c:v>
                </c:pt>
                <c:pt idx="25">
                  <c:v>0</c:v>
                </c:pt>
                <c:pt idx="26">
                  <c:v>0</c:v>
                </c:pt>
                <c:pt idx="27">
                  <c:v>0</c:v>
                </c:pt>
                <c:pt idx="28">
                  <c:v>0</c:v>
                </c:pt>
                <c:pt idx="29">
                  <c:v>0</c:v>
                </c:pt>
                <c:pt idx="30">
                  <c:v>0</c:v>
                </c:pt>
                <c:pt idx="31">
                  <c:v>0</c:v>
                </c:pt>
                <c:pt idx="32">
                  <c:v>0</c:v>
                </c:pt>
                <c:pt idx="33">
                  <c:v>0</c:v>
                </c:pt>
                <c:pt idx="34">
                  <c:v>0</c:v>
                </c:pt>
                <c:pt idx="35">
                  <c:v>0</c:v>
                </c:pt>
                <c:pt idx="36">
                  <c:v>0</c:v>
                </c:pt>
                <c:pt idx="37">
                  <c:v>0</c:v>
                </c:pt>
                <c:pt idx="38">
                  <c:v>0</c:v>
                </c:pt>
                <c:pt idx="39">
                  <c:v>0</c:v>
                </c:pt>
              </c:numCache>
            </c:numRef>
          </c:val>
        </c:ser>
        <c:ser>
          <c:idx val="3"/>
          <c:order val="3"/>
          <c:tx>
            <c:strRef>
              <c:f>'REGISTRO SEMANAL'!$J$2</c:f>
              <c:strCache>
                <c:ptCount val="1"/>
                <c:pt idx="0">
                  <c:v>B=  60</c:v>
                </c:pt>
              </c:strCache>
            </c:strRef>
          </c:tx>
          <c:marker>
            <c:symbol val="none"/>
          </c:marker>
          <c:val>
            <c:numRef>
              <c:f>'REGISTRO SEMANAL'!$J$3:$J$42</c:f>
              <c:numCache>
                <c:formatCode>General</c:formatCode>
                <c:ptCount val="40"/>
                <c:pt idx="0">
                  <c:v>0</c:v>
                </c:pt>
                <c:pt idx="1">
                  <c:v>0</c:v>
                </c:pt>
                <c:pt idx="2">
                  <c:v>0</c:v>
                </c:pt>
                <c:pt idx="3">
                  <c:v>0</c:v>
                </c:pt>
                <c:pt idx="4">
                  <c:v>1</c:v>
                </c:pt>
                <c:pt idx="5">
                  <c:v>0</c:v>
                </c:pt>
                <c:pt idx="6">
                  <c:v>3</c:v>
                </c:pt>
                <c:pt idx="7">
                  <c:v>6</c:v>
                </c:pt>
                <c:pt idx="8">
                  <c:v>10</c:v>
                </c:pt>
                <c:pt idx="9">
                  <c:v>13</c:v>
                </c:pt>
                <c:pt idx="10">
                  <c:v>9</c:v>
                </c:pt>
                <c:pt idx="11">
                  <c:v>3</c:v>
                </c:pt>
                <c:pt idx="12">
                  <c:v>7</c:v>
                </c:pt>
                <c:pt idx="13">
                  <c:v>0</c:v>
                </c:pt>
                <c:pt idx="14">
                  <c:v>5</c:v>
                </c:pt>
                <c:pt idx="15">
                  <c:v>1</c:v>
                </c:pt>
                <c:pt idx="16">
                  <c:v>1</c:v>
                </c:pt>
                <c:pt idx="17">
                  <c:v>0</c:v>
                </c:pt>
                <c:pt idx="18">
                  <c:v>1</c:v>
                </c:pt>
                <c:pt idx="19">
                  <c:v>0</c:v>
                </c:pt>
                <c:pt idx="20">
                  <c:v>0</c:v>
                </c:pt>
                <c:pt idx="21">
                  <c:v>0</c:v>
                </c:pt>
                <c:pt idx="22">
                  <c:v>0</c:v>
                </c:pt>
                <c:pt idx="23">
                  <c:v>0</c:v>
                </c:pt>
                <c:pt idx="24">
                  <c:v>0</c:v>
                </c:pt>
                <c:pt idx="25">
                  <c:v>0</c:v>
                </c:pt>
                <c:pt idx="26">
                  <c:v>0</c:v>
                </c:pt>
                <c:pt idx="27">
                  <c:v>0</c:v>
                </c:pt>
                <c:pt idx="28">
                  <c:v>0</c:v>
                </c:pt>
                <c:pt idx="29">
                  <c:v>0</c:v>
                </c:pt>
                <c:pt idx="30">
                  <c:v>0</c:v>
                </c:pt>
                <c:pt idx="31">
                  <c:v>0</c:v>
                </c:pt>
                <c:pt idx="32">
                  <c:v>0</c:v>
                </c:pt>
                <c:pt idx="33">
                  <c:v>0</c:v>
                </c:pt>
                <c:pt idx="34">
                  <c:v>0</c:v>
                </c:pt>
                <c:pt idx="35">
                  <c:v>0</c:v>
                </c:pt>
                <c:pt idx="36">
                  <c:v>0</c:v>
                </c:pt>
                <c:pt idx="37">
                  <c:v>0</c:v>
                </c:pt>
                <c:pt idx="38">
                  <c:v>0</c:v>
                </c:pt>
                <c:pt idx="39">
                  <c:v>0</c:v>
                </c:pt>
              </c:numCache>
            </c:numRef>
          </c:val>
        </c:ser>
        <c:marker val="1"/>
        <c:axId val="67504000"/>
        <c:axId val="67514368"/>
      </c:lineChart>
      <c:catAx>
        <c:axId val="67504000"/>
        <c:scaling>
          <c:orientation val="minMax"/>
        </c:scaling>
        <c:axPos val="b"/>
        <c:title>
          <c:tx>
            <c:rich>
              <a:bodyPr/>
              <a:lstStyle/>
              <a:p>
                <a:pPr>
                  <a:defRPr/>
                </a:pPr>
                <a:r>
                  <a:rPr lang="en-US"/>
                  <a:t>SEMANAS</a:t>
                </a:r>
              </a:p>
            </c:rich>
          </c:tx>
          <c:layout/>
        </c:title>
        <c:tickLblPos val="nextTo"/>
        <c:txPr>
          <a:bodyPr/>
          <a:lstStyle/>
          <a:p>
            <a:pPr>
              <a:defRPr sz="800"/>
            </a:pPr>
            <a:endParaRPr lang="es-MX"/>
          </a:p>
        </c:txPr>
        <c:crossAx val="67514368"/>
        <c:crosses val="autoZero"/>
        <c:auto val="1"/>
        <c:lblAlgn val="ctr"/>
        <c:lblOffset val="100"/>
      </c:catAx>
      <c:valAx>
        <c:axId val="67514368"/>
        <c:scaling>
          <c:orientation val="minMax"/>
        </c:scaling>
        <c:axPos val="l"/>
        <c:title>
          <c:tx>
            <c:rich>
              <a:bodyPr rot="0" vert="wordArtVert"/>
              <a:lstStyle/>
              <a:p>
                <a:pPr>
                  <a:defRPr/>
                </a:pPr>
                <a:r>
                  <a:rPr lang="en-US"/>
                  <a:t>CASOS</a:t>
                </a:r>
              </a:p>
            </c:rich>
          </c:tx>
          <c:layout>
            <c:manualLayout>
              <c:xMode val="edge"/>
              <c:yMode val="edge"/>
              <c:x val="1.3876836823968441E-3"/>
              <c:y val="0.27517534266550014"/>
            </c:manualLayout>
          </c:layout>
        </c:title>
        <c:numFmt formatCode="General" sourceLinked="1"/>
        <c:tickLblPos val="nextTo"/>
        <c:txPr>
          <a:bodyPr/>
          <a:lstStyle/>
          <a:p>
            <a:pPr>
              <a:defRPr sz="800"/>
            </a:pPr>
            <a:endParaRPr lang="es-MX"/>
          </a:p>
        </c:txPr>
        <c:crossAx val="67504000"/>
        <c:crosses val="autoZero"/>
        <c:crossBetween val="between"/>
      </c:valAx>
    </c:plotArea>
    <c:legend>
      <c:legendPos val="r"/>
      <c:layout>
        <c:manualLayout>
          <c:xMode val="edge"/>
          <c:yMode val="edge"/>
          <c:x val="0.61101484413609264"/>
          <c:y val="0.34527026781099657"/>
          <c:w val="0.28511355539039734"/>
          <c:h val="0.27708820146608137"/>
        </c:manualLayout>
      </c:layout>
      <c:sp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c:spPr>
    </c:legend>
    <c:plotVisOnly val="1"/>
    <c:dispBlanksAs val="gap"/>
  </c:chart>
  <c:externalData r:id="rId1"/>
</c:chartSpace>
</file>

<file path=ppt/drawings/_rels/drawing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image" Target="../media/image6.png"/></Relationships>
</file>

<file path=ppt/drawings/_rels/vmlDrawing1.vml.rels><?xml version="1.0" encoding="UTF-8" standalone="yes"?>
<Relationships xmlns="http://schemas.openxmlformats.org/package/2006/relationships"><Relationship Id="rId1" Type="http://schemas.openxmlformats.org/officeDocument/2006/relationships/image" Target="../media/image3.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5.e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7.emf"/></Relationships>
</file>

<file path=ppt/drawings/_rels/vmlDrawing4.v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image" Target="../media/image8.emf"/></Relationships>
</file>

<file path=ppt/drawings/drawing1.xml><?xml version="1.0" encoding="utf-8"?>
<c:userShapes xmlns:c="http://schemas.openxmlformats.org/drawingml/2006/chart">
  <cdr:relSizeAnchor xmlns:cdr="http://schemas.openxmlformats.org/drawingml/2006/chartDrawing">
    <cdr:from>
      <cdr:x>0.003</cdr:x>
      <cdr:y>0.957</cdr:y>
    </cdr:from>
    <cdr:to>
      <cdr:x>0.46089</cdr:x>
      <cdr:y>0.98244</cdr:y>
    </cdr:to>
    <cdr:sp macro="" textlink="">
      <cdr:nvSpPr>
        <cdr:cNvPr id="24578" name="Text Box 2"/>
        <cdr:cNvSpPr txBox="1">
          <a:spLocks xmlns:a="http://schemas.openxmlformats.org/drawingml/2006/main" noChangeArrowheads="1"/>
        </cdr:cNvSpPr>
      </cdr:nvSpPr>
      <cdr:spPr bwMode="auto">
        <a:xfrm xmlns:a="http://schemas.openxmlformats.org/drawingml/2006/main">
          <a:off x="25746" y="5578640"/>
          <a:ext cx="3929666" cy="148310"/>
        </a:xfrm>
        <a:prstGeom xmlns:a="http://schemas.openxmlformats.org/drawingml/2006/main" prst="rect">
          <a:avLst/>
        </a:prstGeom>
        <a:noFill xmlns:a="http://schemas.openxmlformats.org/drawingml/2006/main"/>
        <a:ln xmlns:a="http://schemas.openxmlformats.org/drawingml/2006/main">
          <a:noFill/>
        </a:ln>
        <a:extLst xmlns:a="http://schemas.openxmlformats.org/drawingml/2006/main"/>
      </cdr:spPr>
      <cdr:txBody>
        <a:bodyPr xmlns:a="http://schemas.openxmlformats.org/drawingml/2006/main" wrap="none" lIns="18288" tIns="22860" rIns="0" bIns="0" anchor="t" upright="1">
          <a:spAutoFit/>
        </a:bodyPr>
        <a:lstStyle xmlns:a="http://schemas.openxmlformats.org/drawingml/2006/main"/>
        <a:p xmlns:a="http://schemas.openxmlformats.org/drawingml/2006/main">
          <a:pPr algn="l" rtl="0">
            <a:defRPr sz="1000"/>
          </a:pPr>
          <a:r>
            <a:rPr lang="es-MX" sz="800" b="1" i="0" u="none" strike="noStrike" baseline="0">
              <a:solidFill>
                <a:srgbClr val="FFFFFF"/>
              </a:solidFill>
              <a:latin typeface="Arial"/>
              <a:cs typeface="Arial"/>
            </a:rPr>
            <a:t>Fuente: Sistema Único Automatizado para la Vigilancia Epidemiológica en Línea</a:t>
          </a:r>
          <a:endParaRPr lang="es-MX"/>
        </a:p>
      </cdr:txBody>
    </cdr:sp>
  </cdr:relSizeAnchor>
  <cdr:relSizeAnchor xmlns:cdr="http://schemas.openxmlformats.org/drawingml/2006/chartDrawing">
    <cdr:from>
      <cdr:x>0.09729</cdr:x>
      <cdr:y>0.05245</cdr:y>
    </cdr:from>
    <cdr:to>
      <cdr:x>0.88653</cdr:x>
      <cdr:y>0.15735</cdr:y>
    </cdr:to>
    <cdr:sp macro="" textlink="">
      <cdr:nvSpPr>
        <cdr:cNvPr id="3" name="2 CuadroTexto"/>
        <cdr:cNvSpPr txBox="1"/>
      </cdr:nvSpPr>
      <cdr:spPr>
        <a:xfrm xmlns:a="http://schemas.openxmlformats.org/drawingml/2006/main">
          <a:off x="834907" y="305741"/>
          <a:ext cx="6773334" cy="611481"/>
        </a:xfrm>
        <a:prstGeom xmlns:a="http://schemas.openxmlformats.org/drawingml/2006/main" prst="rect">
          <a:avLst/>
        </a:prstGeom>
        <a:solidFill xmlns:a="http://schemas.openxmlformats.org/drawingml/2006/main">
          <a:sysClr val="window" lastClr="FFFFFF"/>
        </a:solidFill>
      </cdr:spPr>
      <cdr:txBody>
        <a:bodyPr xmlns:a="http://schemas.openxmlformats.org/drawingml/2006/main" vertOverflow="clip" wrap="square" rtlCol="0" anchor="ctr"/>
        <a:lstStyle xmlns:a="http://schemas.openxmlformats.org/drawingml/2006/main"/>
        <a:p xmlns:a="http://schemas.openxmlformats.org/drawingml/2006/main">
          <a:endParaRPr lang="es-MX" sz="1100" dirty="0"/>
        </a:p>
        <a:p xmlns:a="http://schemas.openxmlformats.org/drawingml/2006/main">
          <a:pPr algn="ctr"/>
          <a:r>
            <a:rPr lang="es-MX" sz="1200" dirty="0">
              <a:latin typeface="Arial" pitchFamily="34" charset="0"/>
              <a:cs typeface="Arial" pitchFamily="34" charset="0"/>
            </a:rPr>
            <a:t>BCS. TENDENCIA ANUAL A</a:t>
          </a:r>
          <a:r>
            <a:rPr lang="es-MX" sz="1200" baseline="0" dirty="0">
              <a:latin typeface="Arial" pitchFamily="34" charset="0"/>
              <a:cs typeface="Arial" pitchFamily="34" charset="0"/>
            </a:rPr>
            <a:t> FIEBRE POR DENGUE  PERIODO 2009 AL 2016</a:t>
          </a:r>
          <a:endParaRPr lang="es-MX" sz="1200" dirty="0">
            <a:latin typeface="Arial" pitchFamily="34" charset="0"/>
            <a:cs typeface="Arial" pitchFamily="34" charset="0"/>
          </a:endParaRPr>
        </a:p>
      </cdr:txBody>
    </cdr:sp>
  </cdr:relSizeAnchor>
</c:userShapes>
</file>

<file path=ppt/drawings/drawing2.xml><?xml version="1.0" encoding="utf-8"?>
<c:userShapes xmlns:c="http://schemas.openxmlformats.org/drawingml/2006/chart">
  <cdr:relSizeAnchor xmlns:cdr="http://schemas.openxmlformats.org/drawingml/2006/chartDrawing">
    <cdr:from>
      <cdr:x>0.01125</cdr:x>
      <cdr:y>0.9515</cdr:y>
    </cdr:from>
    <cdr:to>
      <cdr:x>0.46914</cdr:x>
      <cdr:y>0.97694</cdr:y>
    </cdr:to>
    <cdr:sp macro="" textlink="">
      <cdr:nvSpPr>
        <cdr:cNvPr id="26625" name="Text Box 1"/>
        <cdr:cNvSpPr txBox="1">
          <a:spLocks xmlns:a="http://schemas.openxmlformats.org/drawingml/2006/main" noChangeArrowheads="1"/>
        </cdr:cNvSpPr>
      </cdr:nvSpPr>
      <cdr:spPr bwMode="auto">
        <a:xfrm xmlns:a="http://schemas.openxmlformats.org/drawingml/2006/main">
          <a:off x="96548" y="5546579"/>
          <a:ext cx="3929666" cy="148310"/>
        </a:xfrm>
        <a:prstGeom xmlns:a="http://schemas.openxmlformats.org/drawingml/2006/main" prst="rect">
          <a:avLst/>
        </a:prstGeom>
        <a:solidFill xmlns:a="http://schemas.openxmlformats.org/drawingml/2006/main">
          <a:sysClr val="window" lastClr="FFFFFF"/>
        </a:solidFill>
        <a:ln xmlns:a="http://schemas.openxmlformats.org/drawingml/2006/main">
          <a:noFill/>
        </a:ln>
        <a:extLst xmlns:a="http://schemas.openxmlformats.org/drawingml/2006/main"/>
      </cdr:spPr>
      <cdr:txBody>
        <a:bodyPr xmlns:a="http://schemas.openxmlformats.org/drawingml/2006/main" wrap="none" lIns="18288" tIns="22860" rIns="0" bIns="0" anchor="t" upright="1">
          <a:spAutoFit/>
        </a:bodyPr>
        <a:lstStyle xmlns:a="http://schemas.openxmlformats.org/drawingml/2006/main"/>
        <a:p xmlns:a="http://schemas.openxmlformats.org/drawingml/2006/main">
          <a:pPr algn="l" rtl="0">
            <a:defRPr sz="1000"/>
          </a:pPr>
          <a:r>
            <a:rPr lang="es-MX" sz="800" b="1" i="0" u="none" strike="noStrike" baseline="0">
              <a:solidFill>
                <a:sysClr val="windowText" lastClr="000000"/>
              </a:solidFill>
              <a:latin typeface="Arial"/>
              <a:cs typeface="Arial"/>
            </a:rPr>
            <a:t>Fuente: Sistema Único Automatizado para la Vigilancia Epidemiológica en Línea</a:t>
          </a:r>
          <a:endParaRPr lang="es-MX">
            <a:solidFill>
              <a:sysClr val="windowText" lastClr="000000"/>
            </a:solidFill>
          </a:endParaRPr>
        </a:p>
      </cdr:txBody>
    </cdr:sp>
  </cdr:relSizeAnchor>
  <cdr:relSizeAnchor xmlns:cdr="http://schemas.openxmlformats.org/drawingml/2006/chartDrawing">
    <cdr:from>
      <cdr:x>0.292</cdr:x>
      <cdr:y>0.26675</cdr:y>
    </cdr:from>
    <cdr:to>
      <cdr:x>0.46359</cdr:x>
      <cdr:y>0.30629</cdr:y>
    </cdr:to>
    <cdr:sp macro="" textlink="">
      <cdr:nvSpPr>
        <cdr:cNvPr id="26627" name="Text Box 3"/>
        <cdr:cNvSpPr txBox="1">
          <a:spLocks xmlns:a="http://schemas.openxmlformats.org/drawingml/2006/main" noChangeArrowheads="1"/>
        </cdr:cNvSpPr>
      </cdr:nvSpPr>
      <cdr:spPr bwMode="auto">
        <a:xfrm xmlns:a="http://schemas.openxmlformats.org/drawingml/2006/main">
          <a:off x="2505951" y="1554966"/>
          <a:ext cx="1472583" cy="230512"/>
        </a:xfrm>
        <a:prstGeom xmlns:a="http://schemas.openxmlformats.org/drawingml/2006/main" prst="rect">
          <a:avLst/>
        </a:prstGeom>
        <a:noFill xmlns:a="http://schemas.openxmlformats.org/drawingml/2006/main"/>
        <a:ln xmlns:a="http://schemas.openxmlformats.org/drawingml/2006/main">
          <a:noFill/>
        </a:ln>
        <a:extLst xmlns:a="http://schemas.openxmlformats.org/drawingml/2006/main"/>
      </cdr:spPr>
      <cdr:txBody>
        <a:bodyPr xmlns:a="http://schemas.openxmlformats.org/drawingml/2006/main" wrap="none" lIns="18288" tIns="22860" rIns="0" bIns="0" anchor="t" upright="1">
          <a:spAutoFit/>
        </a:bodyPr>
        <a:lstStyle xmlns:a="http://schemas.openxmlformats.org/drawingml/2006/main"/>
        <a:p xmlns:a="http://schemas.openxmlformats.org/drawingml/2006/main">
          <a:pPr algn="l" rtl="0">
            <a:defRPr sz="1000"/>
          </a:pPr>
          <a:r>
            <a:rPr lang="es-MX" sz="1325" b="1" i="0" u="none" strike="noStrike" baseline="0">
              <a:solidFill>
                <a:sysClr val="windowText" lastClr="000000"/>
              </a:solidFill>
              <a:latin typeface="Arial"/>
              <a:cs typeface="Arial"/>
            </a:rPr>
            <a:t>Zona de Epidemia</a:t>
          </a:r>
          <a:endParaRPr lang="es-MX">
            <a:solidFill>
              <a:sysClr val="windowText" lastClr="000000"/>
            </a:solidFill>
          </a:endParaRPr>
        </a:p>
      </cdr:txBody>
    </cdr:sp>
  </cdr:relSizeAnchor>
  <cdr:relSizeAnchor xmlns:cdr="http://schemas.openxmlformats.org/drawingml/2006/chartDrawing">
    <cdr:from>
      <cdr:x>0.09729</cdr:x>
      <cdr:y>0.04035</cdr:y>
    </cdr:from>
    <cdr:to>
      <cdr:x>0.93723</cdr:x>
      <cdr:y>0.14323</cdr:y>
    </cdr:to>
    <cdr:sp macro="" textlink="">
      <cdr:nvSpPr>
        <cdr:cNvPr id="4" name="3 CuadroTexto"/>
        <cdr:cNvSpPr txBox="1"/>
      </cdr:nvSpPr>
      <cdr:spPr>
        <a:xfrm xmlns:a="http://schemas.openxmlformats.org/drawingml/2006/main">
          <a:off x="834907" y="235185"/>
          <a:ext cx="7208426" cy="599722"/>
        </a:xfrm>
        <a:prstGeom xmlns:a="http://schemas.openxmlformats.org/drawingml/2006/main" prst="rect">
          <a:avLst/>
        </a:prstGeom>
        <a:solidFill xmlns:a="http://schemas.openxmlformats.org/drawingml/2006/main">
          <a:sysClr val="window" lastClr="FFFFFF"/>
        </a:solidFill>
      </cdr:spPr>
      <cdr:txBody>
        <a:bodyPr xmlns:a="http://schemas.openxmlformats.org/drawingml/2006/main" vertOverflow="clip" wrap="square" rtlCol="0" anchor="ctr"/>
        <a:lstStyle xmlns:a="http://schemas.openxmlformats.org/drawingml/2006/main"/>
        <a:p xmlns:a="http://schemas.openxmlformats.org/drawingml/2006/main">
          <a:pPr algn="ctr"/>
          <a:r>
            <a:rPr lang="es-MX" sz="1200">
              <a:latin typeface="Arial" pitchFamily="34" charset="0"/>
              <a:cs typeface="Arial" pitchFamily="34" charset="0"/>
            </a:rPr>
            <a:t>BCS. CANAL ENDEMICO SEMANAL A FIEBRE POR DENGUE 2016</a:t>
          </a:r>
        </a:p>
      </cdr:txBody>
    </cdr:sp>
  </cdr:relSizeAnchor>
</c:userShapes>
</file>

<file path=ppt/drawings/drawing3.xml><?xml version="1.0" encoding="utf-8"?>
<c:userShapes xmlns:c="http://schemas.openxmlformats.org/drawingml/2006/chart">
  <cdr:relSizeAnchor xmlns:cdr="http://schemas.openxmlformats.org/drawingml/2006/chartDrawing">
    <cdr:from>
      <cdr:x>0.003</cdr:x>
      <cdr:y>0.957</cdr:y>
    </cdr:from>
    <cdr:to>
      <cdr:x>0.46089</cdr:x>
      <cdr:y>0.98244</cdr:y>
    </cdr:to>
    <cdr:sp macro="" textlink="">
      <cdr:nvSpPr>
        <cdr:cNvPr id="24578" name="Text Box 2"/>
        <cdr:cNvSpPr txBox="1">
          <a:spLocks xmlns:a="http://schemas.openxmlformats.org/drawingml/2006/main" noChangeArrowheads="1"/>
        </cdr:cNvSpPr>
      </cdr:nvSpPr>
      <cdr:spPr bwMode="auto">
        <a:xfrm xmlns:a="http://schemas.openxmlformats.org/drawingml/2006/main">
          <a:off x="25746" y="5578640"/>
          <a:ext cx="3929666" cy="148310"/>
        </a:xfrm>
        <a:prstGeom xmlns:a="http://schemas.openxmlformats.org/drawingml/2006/main" prst="rect">
          <a:avLst/>
        </a:prstGeom>
        <a:noFill xmlns:a="http://schemas.openxmlformats.org/drawingml/2006/main"/>
        <a:ln xmlns:a="http://schemas.openxmlformats.org/drawingml/2006/main">
          <a:noFill/>
        </a:ln>
        <a:extLst xmlns:a="http://schemas.openxmlformats.org/drawingml/2006/main"/>
      </cdr:spPr>
      <cdr:txBody>
        <a:bodyPr xmlns:a="http://schemas.openxmlformats.org/drawingml/2006/main" wrap="none" lIns="18288" tIns="22860" rIns="0" bIns="0" anchor="t" upright="1">
          <a:spAutoFit/>
        </a:bodyPr>
        <a:lstStyle xmlns:a="http://schemas.openxmlformats.org/drawingml/2006/main"/>
        <a:p xmlns:a="http://schemas.openxmlformats.org/drawingml/2006/main">
          <a:pPr algn="l" rtl="0">
            <a:defRPr sz="1000"/>
          </a:pPr>
          <a:r>
            <a:rPr lang="es-MX" sz="800" b="1" i="0" u="none" strike="noStrike" baseline="0">
              <a:solidFill>
                <a:srgbClr val="FFFFFF"/>
              </a:solidFill>
              <a:latin typeface="Arial"/>
              <a:cs typeface="Arial"/>
            </a:rPr>
            <a:t>Fuente: Sistema Único Automatizado para la Vigilancia Epidemiológica en Línea</a:t>
          </a:r>
          <a:endParaRPr lang="es-MX"/>
        </a:p>
      </cdr:txBody>
    </cdr:sp>
  </cdr:relSizeAnchor>
  <cdr:relSizeAnchor xmlns:cdr="http://schemas.openxmlformats.org/drawingml/2006/chartDrawing">
    <cdr:from>
      <cdr:x>0.08632</cdr:x>
      <cdr:y>0.05447</cdr:y>
    </cdr:from>
    <cdr:to>
      <cdr:x>0.94408</cdr:x>
      <cdr:y>0.1513</cdr:y>
    </cdr:to>
    <cdr:sp macro="" textlink="">
      <cdr:nvSpPr>
        <cdr:cNvPr id="3" name="2 CuadroTexto"/>
        <cdr:cNvSpPr txBox="1"/>
      </cdr:nvSpPr>
      <cdr:spPr>
        <a:xfrm xmlns:a="http://schemas.openxmlformats.org/drawingml/2006/main">
          <a:off x="740833" y="317500"/>
          <a:ext cx="7361297" cy="564444"/>
        </a:xfrm>
        <a:prstGeom xmlns:a="http://schemas.openxmlformats.org/drawingml/2006/main" prst="rect">
          <a:avLst/>
        </a:prstGeom>
      </cdr:spPr>
      <cdr:txBody>
        <a:bodyPr xmlns:a="http://schemas.openxmlformats.org/drawingml/2006/main" vertOverflow="clip" wrap="square" rtlCol="0" anchor="ctr"/>
        <a:lstStyle xmlns:a="http://schemas.openxmlformats.org/drawingml/2006/main"/>
        <a:p xmlns:a="http://schemas.openxmlformats.org/drawingml/2006/main">
          <a:pPr algn="ctr"/>
          <a:r>
            <a:rPr lang="es-MX" sz="1200">
              <a:solidFill>
                <a:schemeClr val="bg1"/>
              </a:solidFill>
              <a:latin typeface="Arial" pitchFamily="34" charset="0"/>
              <a:cs typeface="Arial" pitchFamily="34" charset="0"/>
            </a:rPr>
            <a:t>BCS. TENDENCIA</a:t>
          </a:r>
          <a:r>
            <a:rPr lang="es-MX" sz="1200" baseline="0">
              <a:solidFill>
                <a:schemeClr val="bg1"/>
              </a:solidFill>
              <a:latin typeface="Arial" pitchFamily="34" charset="0"/>
              <a:cs typeface="Arial" pitchFamily="34" charset="0"/>
            </a:rPr>
            <a:t> ANUAL  DE LA INFLUENZA PERIODO 2009 AL 2016</a:t>
          </a:r>
          <a:endParaRPr lang="es-MX" sz="1200">
            <a:solidFill>
              <a:schemeClr val="bg1"/>
            </a:solidFill>
            <a:latin typeface="Arial" pitchFamily="34" charset="0"/>
            <a:cs typeface="Arial" pitchFamily="34" charset="0"/>
          </a:endParaRPr>
        </a:p>
      </cdr:txBody>
    </cdr:sp>
  </cdr:relSizeAnchor>
</c:userShapes>
</file>

<file path=ppt/drawings/drawing4.xml><?xml version="1.0" encoding="utf-8"?>
<c:userShapes xmlns:c="http://schemas.openxmlformats.org/drawingml/2006/chart">
  <cdr:relSizeAnchor xmlns:cdr="http://schemas.openxmlformats.org/drawingml/2006/chartDrawing">
    <cdr:from>
      <cdr:x>0.01125</cdr:x>
      <cdr:y>0.9515</cdr:y>
    </cdr:from>
    <cdr:to>
      <cdr:x>0.46914</cdr:x>
      <cdr:y>0.97694</cdr:y>
    </cdr:to>
    <cdr:sp macro="" textlink="">
      <cdr:nvSpPr>
        <cdr:cNvPr id="26625" name="Text Box 1"/>
        <cdr:cNvSpPr txBox="1">
          <a:spLocks xmlns:a="http://schemas.openxmlformats.org/drawingml/2006/main" noChangeArrowheads="1"/>
        </cdr:cNvSpPr>
      </cdr:nvSpPr>
      <cdr:spPr bwMode="auto">
        <a:xfrm xmlns:a="http://schemas.openxmlformats.org/drawingml/2006/main">
          <a:off x="96548" y="5546579"/>
          <a:ext cx="3929666" cy="148310"/>
        </a:xfrm>
        <a:prstGeom xmlns:a="http://schemas.openxmlformats.org/drawingml/2006/main" prst="rect">
          <a:avLst/>
        </a:prstGeom>
        <a:noFill xmlns:a="http://schemas.openxmlformats.org/drawingml/2006/main"/>
        <a:ln xmlns:a="http://schemas.openxmlformats.org/drawingml/2006/main">
          <a:noFill/>
        </a:ln>
        <a:extLst xmlns:a="http://schemas.openxmlformats.org/drawingml/2006/main"/>
      </cdr:spPr>
      <cdr:txBody>
        <a:bodyPr xmlns:a="http://schemas.openxmlformats.org/drawingml/2006/main" wrap="none" lIns="18288" tIns="22860" rIns="0" bIns="0" anchor="t" upright="1">
          <a:spAutoFit/>
        </a:bodyPr>
        <a:lstStyle xmlns:a="http://schemas.openxmlformats.org/drawingml/2006/main"/>
        <a:p xmlns:a="http://schemas.openxmlformats.org/drawingml/2006/main">
          <a:pPr algn="l" rtl="0">
            <a:defRPr sz="1000"/>
          </a:pPr>
          <a:r>
            <a:rPr lang="es-MX" sz="800" b="1" i="0" u="none" strike="noStrike" baseline="0">
              <a:solidFill>
                <a:srgbClr val="FFFFFF"/>
              </a:solidFill>
              <a:latin typeface="Arial"/>
              <a:cs typeface="Arial"/>
            </a:rPr>
            <a:t>Fuente: Sistema Único Automatizado para la Vigilancia Epidemiológica en Línea</a:t>
          </a:r>
          <a:endParaRPr lang="es-MX"/>
        </a:p>
      </cdr:txBody>
    </cdr:sp>
  </cdr:relSizeAnchor>
  <cdr:relSizeAnchor xmlns:cdr="http://schemas.openxmlformats.org/drawingml/2006/chartDrawing">
    <cdr:from>
      <cdr:x>0.292</cdr:x>
      <cdr:y>0.26675</cdr:y>
    </cdr:from>
    <cdr:to>
      <cdr:x>0.46359</cdr:x>
      <cdr:y>0.30629</cdr:y>
    </cdr:to>
    <cdr:sp macro="" textlink="">
      <cdr:nvSpPr>
        <cdr:cNvPr id="26627" name="Text Box 3"/>
        <cdr:cNvSpPr txBox="1">
          <a:spLocks xmlns:a="http://schemas.openxmlformats.org/drawingml/2006/main" noChangeArrowheads="1"/>
        </cdr:cNvSpPr>
      </cdr:nvSpPr>
      <cdr:spPr bwMode="auto">
        <a:xfrm xmlns:a="http://schemas.openxmlformats.org/drawingml/2006/main">
          <a:off x="2505951" y="1554966"/>
          <a:ext cx="1472583" cy="230512"/>
        </a:xfrm>
        <a:prstGeom xmlns:a="http://schemas.openxmlformats.org/drawingml/2006/main" prst="rect">
          <a:avLst/>
        </a:prstGeom>
        <a:noFill xmlns:a="http://schemas.openxmlformats.org/drawingml/2006/main"/>
        <a:ln xmlns:a="http://schemas.openxmlformats.org/drawingml/2006/main">
          <a:noFill/>
        </a:ln>
        <a:extLst xmlns:a="http://schemas.openxmlformats.org/drawingml/2006/main"/>
      </cdr:spPr>
      <cdr:txBody>
        <a:bodyPr xmlns:a="http://schemas.openxmlformats.org/drawingml/2006/main" wrap="none" lIns="18288" tIns="22860" rIns="0" bIns="0" anchor="t" upright="1">
          <a:spAutoFit/>
        </a:bodyPr>
        <a:lstStyle xmlns:a="http://schemas.openxmlformats.org/drawingml/2006/main"/>
        <a:p xmlns:a="http://schemas.openxmlformats.org/drawingml/2006/main">
          <a:pPr algn="l" rtl="0">
            <a:defRPr sz="1000"/>
          </a:pPr>
          <a:r>
            <a:rPr lang="es-MX" sz="1325" b="1" i="0" u="none" strike="noStrike" baseline="0">
              <a:solidFill>
                <a:srgbClr val="FFFFFF"/>
              </a:solidFill>
              <a:latin typeface="Arial"/>
              <a:cs typeface="Arial"/>
            </a:rPr>
            <a:t>Zona de Epidemia</a:t>
          </a:r>
          <a:endParaRPr lang="es-MX"/>
        </a:p>
      </cdr:txBody>
    </cdr:sp>
  </cdr:relSizeAnchor>
  <cdr:relSizeAnchor xmlns:cdr="http://schemas.openxmlformats.org/drawingml/2006/chartDrawing">
    <cdr:from>
      <cdr:x>0.11647</cdr:x>
      <cdr:y>0.0464</cdr:y>
    </cdr:from>
    <cdr:to>
      <cdr:x>0.91394</cdr:x>
      <cdr:y>0.13516</cdr:y>
    </cdr:to>
    <cdr:sp macro="" textlink="">
      <cdr:nvSpPr>
        <cdr:cNvPr id="4" name="3 CuadroTexto"/>
        <cdr:cNvSpPr txBox="1"/>
      </cdr:nvSpPr>
      <cdr:spPr>
        <a:xfrm xmlns:a="http://schemas.openxmlformats.org/drawingml/2006/main">
          <a:off x="999537" y="270463"/>
          <a:ext cx="6843889" cy="517407"/>
        </a:xfrm>
        <a:prstGeom xmlns:a="http://schemas.openxmlformats.org/drawingml/2006/main" prst="rect">
          <a:avLst/>
        </a:prstGeom>
      </cdr:spPr>
      <cdr:txBody>
        <a:bodyPr xmlns:a="http://schemas.openxmlformats.org/drawingml/2006/main" vertOverflow="clip" wrap="square" rtlCol="0" anchor="ctr"/>
        <a:lstStyle xmlns:a="http://schemas.openxmlformats.org/drawingml/2006/main"/>
        <a:p xmlns:a="http://schemas.openxmlformats.org/drawingml/2006/main">
          <a:pPr algn="ctr"/>
          <a:r>
            <a:rPr lang="es-MX" sz="1200">
              <a:solidFill>
                <a:schemeClr val="bg1"/>
              </a:solidFill>
              <a:latin typeface="Arial" pitchFamily="34" charset="0"/>
              <a:cs typeface="Arial" pitchFamily="34" charset="0"/>
            </a:rPr>
            <a:t>BCS. CANAL ENDEMICO SEMANAL</a:t>
          </a:r>
          <a:r>
            <a:rPr lang="es-MX" sz="1200" baseline="0">
              <a:solidFill>
                <a:schemeClr val="bg1"/>
              </a:solidFill>
              <a:latin typeface="Arial" pitchFamily="34" charset="0"/>
              <a:cs typeface="Arial" pitchFamily="34" charset="0"/>
            </a:rPr>
            <a:t> DE LA INFLUENZA 2016</a:t>
          </a:r>
          <a:endParaRPr lang="es-MX" sz="1200">
            <a:solidFill>
              <a:schemeClr val="bg1"/>
            </a:solidFill>
            <a:latin typeface="Arial" pitchFamily="34" charset="0"/>
            <a:cs typeface="Arial" pitchFamily="34" charset="0"/>
          </a:endParaRPr>
        </a:p>
      </cdr:txBody>
    </cdr:sp>
  </cdr:relSizeAnchor>
</c:userShapes>
</file>

<file path=ppt/drawings/drawing5.xml><?xml version="1.0" encoding="utf-8"?>
<c:userShapes xmlns:c="http://schemas.openxmlformats.org/drawingml/2006/chart">
  <cdr:relSizeAnchor xmlns:cdr="http://schemas.openxmlformats.org/drawingml/2006/chartDrawing">
    <cdr:from>
      <cdr:x>0.02806</cdr:x>
      <cdr:y>0.00395</cdr:y>
    </cdr:from>
    <cdr:to>
      <cdr:x>0.13248</cdr:x>
      <cdr:y>0.13124</cdr:y>
    </cdr:to>
    <cdr:pic>
      <cdr:nvPicPr>
        <cdr:cNvPr id="2" name="6 Imagen"/>
        <cdr:cNvPicPr>
          <a:picLocks xmlns:a="http://schemas.openxmlformats.org/drawingml/2006/main" noChangeAspect="1"/>
        </cdr:cNvPicPr>
      </cdr:nvPicPr>
      <cdr:blipFill>
        <a:blip xmlns:a="http://schemas.openxmlformats.org/drawingml/2006/main" xmlns:r="http://schemas.openxmlformats.org/officeDocument/2006/relationships" r:embed="rId1" cstate="print">
          <a:extLst>
            <a:ext uri="{28A0092B-C50C-407E-A947-70E740481C1C}">
              <a14:useLocalDpi xmlns:lc="http://schemas.openxmlformats.org/drawingml/2006/lockedCanvas" xmlns:a14="http://schemas.microsoft.com/office/drawing/2010/main" xmlns:p="http://schemas.openxmlformats.org/presentationml/2006/main" xmlns="" val="0"/>
            </a:ext>
          </a:extLst>
        </a:blip>
        <a:stretch xmlns:a="http://schemas.openxmlformats.org/drawingml/2006/main">
          <a:fillRect/>
        </a:stretch>
      </cdr:blipFill>
      <cdr:spPr>
        <a:xfrm xmlns:a="http://schemas.openxmlformats.org/drawingml/2006/main">
          <a:off x="251519" y="18223"/>
          <a:ext cx="936105" cy="586585"/>
        </a:xfrm>
        <a:prstGeom xmlns:a="http://schemas.openxmlformats.org/drawingml/2006/main" prst="rect">
          <a:avLst/>
        </a:prstGeom>
      </cdr:spPr>
    </cdr:pic>
  </cdr:relSizeAnchor>
  <cdr:relSizeAnchor xmlns:cdr="http://schemas.openxmlformats.org/drawingml/2006/chartDrawing">
    <cdr:from>
      <cdr:x>0.78312</cdr:x>
      <cdr:y>0.05556</cdr:y>
    </cdr:from>
    <cdr:to>
      <cdr:x>0.9877</cdr:x>
      <cdr:y>0.19444</cdr:y>
    </cdr:to>
    <cdr:pic>
      <cdr:nvPicPr>
        <cdr:cNvPr id="3" name="5 Imagen" descr="sLUD FEDERAL.png"/>
        <cdr:cNvPicPr>
          <a:picLocks xmlns:a="http://schemas.openxmlformats.org/drawingml/2006/main" noChangeAspect="1"/>
        </cdr:cNvPicPr>
      </cdr:nvPicPr>
      <cdr:blipFill>
        <a:blip xmlns:a="http://schemas.openxmlformats.org/drawingml/2006/main" xmlns:r="http://schemas.openxmlformats.org/officeDocument/2006/relationships" r:embed="rId2" cstate="print"/>
        <a:stretch xmlns:a="http://schemas.openxmlformats.org/drawingml/2006/main">
          <a:fillRect/>
        </a:stretch>
      </cdr:blipFill>
      <cdr:spPr>
        <a:xfrm xmlns:a="http://schemas.openxmlformats.org/drawingml/2006/main">
          <a:off x="7020272" y="288032"/>
          <a:ext cx="1833964" cy="720080"/>
        </a:xfrm>
        <a:prstGeom xmlns:a="http://schemas.openxmlformats.org/drawingml/2006/main" prst="rect">
          <a:avLst/>
        </a:prstGeom>
      </cdr:spPr>
    </cdr:pic>
  </cdr:relSizeAnchor>
</c:userShape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s-MX" dirty="0"/>
          </a:p>
        </p:txBody>
      </p:sp>
      <p:sp>
        <p:nvSpPr>
          <p:cNvPr id="3" name="2 Marcador de fecha"/>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58A421C-3ACC-44F3-9EC5-347F00800711}" type="datetimeFigureOut">
              <a:rPr lang="es-MX" smtClean="0"/>
              <a:pPr/>
              <a:t>14/10/2016</a:t>
            </a:fld>
            <a:endParaRPr lang="es-MX" dirty="0"/>
          </a:p>
        </p:txBody>
      </p:sp>
      <p:sp>
        <p:nvSpPr>
          <p:cNvPr id="4" name="3 Marcador de imagen de diapositiva"/>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s-MX" dirty="0"/>
          </a:p>
        </p:txBody>
      </p:sp>
      <p:sp>
        <p:nvSpPr>
          <p:cNvPr id="5" name="4 Marcador de notas"/>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6" name="5 Marcador de pie de página"/>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s-MX" dirty="0"/>
          </a:p>
        </p:txBody>
      </p:sp>
      <p:sp>
        <p:nvSpPr>
          <p:cNvPr id="7" name="6 Marcador de número de diapositiva"/>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79454B7-A0BF-48A0-8785-0DC577404638}" type="slidenum">
              <a:rPr lang="es-MX" smtClean="0"/>
              <a:pPr/>
              <a:t>‹Nº›</a:t>
            </a:fld>
            <a:endParaRPr lang="es-MX" dirty="0"/>
          </a:p>
        </p:txBody>
      </p:sp>
    </p:spTree>
    <p:extLst>
      <p:ext uri="{BB962C8B-B14F-4D97-AF65-F5344CB8AC3E}">
        <p14:creationId xmlns:p14="http://schemas.microsoft.com/office/powerpoint/2010/main" xmlns="" val="386394295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MX"/>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MX"/>
          </a:p>
        </p:txBody>
      </p:sp>
      <p:sp>
        <p:nvSpPr>
          <p:cNvPr id="4" name="3 Marcador de fecha"/>
          <p:cNvSpPr>
            <a:spLocks noGrp="1"/>
          </p:cNvSpPr>
          <p:nvPr>
            <p:ph type="dt" sz="half" idx="10"/>
          </p:nvPr>
        </p:nvSpPr>
        <p:spPr/>
        <p:txBody>
          <a:bodyPr/>
          <a:lstStyle/>
          <a:p>
            <a:fld id="{15F23D09-358B-4DD8-8F83-1C73D9174C48}" type="datetimeFigureOut">
              <a:rPr lang="es-MX" smtClean="0"/>
              <a:pPr/>
              <a:t>14/10/2016</a:t>
            </a:fld>
            <a:endParaRPr lang="es-MX" dirty="0"/>
          </a:p>
        </p:txBody>
      </p:sp>
      <p:sp>
        <p:nvSpPr>
          <p:cNvPr id="5" name="4 Marcador de pie de página"/>
          <p:cNvSpPr>
            <a:spLocks noGrp="1"/>
          </p:cNvSpPr>
          <p:nvPr>
            <p:ph type="ftr" sz="quarter" idx="11"/>
          </p:nvPr>
        </p:nvSpPr>
        <p:spPr/>
        <p:txBody>
          <a:bodyPr/>
          <a:lstStyle/>
          <a:p>
            <a:endParaRPr lang="es-MX" dirty="0"/>
          </a:p>
        </p:txBody>
      </p:sp>
      <p:sp>
        <p:nvSpPr>
          <p:cNvPr id="6" name="5 Marcador de número de diapositiva"/>
          <p:cNvSpPr>
            <a:spLocks noGrp="1"/>
          </p:cNvSpPr>
          <p:nvPr>
            <p:ph type="sldNum" sz="quarter" idx="12"/>
          </p:nvPr>
        </p:nvSpPr>
        <p:spPr/>
        <p:txBody>
          <a:bodyPr/>
          <a:lstStyle/>
          <a:p>
            <a:fld id="{C2D8103D-13A2-4E59-BA68-565F6BE8913A}" type="slidenum">
              <a:rPr lang="es-MX" smtClean="0"/>
              <a:pPr/>
              <a:t>‹Nº›</a:t>
            </a:fld>
            <a:endParaRPr lang="es-MX"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15F23D09-358B-4DD8-8F83-1C73D9174C48}" type="datetimeFigureOut">
              <a:rPr lang="es-MX" smtClean="0"/>
              <a:pPr/>
              <a:t>14/10/2016</a:t>
            </a:fld>
            <a:endParaRPr lang="es-MX" dirty="0"/>
          </a:p>
        </p:txBody>
      </p:sp>
      <p:sp>
        <p:nvSpPr>
          <p:cNvPr id="5" name="4 Marcador de pie de página"/>
          <p:cNvSpPr>
            <a:spLocks noGrp="1"/>
          </p:cNvSpPr>
          <p:nvPr>
            <p:ph type="ftr" sz="quarter" idx="11"/>
          </p:nvPr>
        </p:nvSpPr>
        <p:spPr/>
        <p:txBody>
          <a:bodyPr/>
          <a:lstStyle/>
          <a:p>
            <a:endParaRPr lang="es-MX" dirty="0"/>
          </a:p>
        </p:txBody>
      </p:sp>
      <p:sp>
        <p:nvSpPr>
          <p:cNvPr id="6" name="5 Marcador de número de diapositiva"/>
          <p:cNvSpPr>
            <a:spLocks noGrp="1"/>
          </p:cNvSpPr>
          <p:nvPr>
            <p:ph type="sldNum" sz="quarter" idx="12"/>
          </p:nvPr>
        </p:nvSpPr>
        <p:spPr/>
        <p:txBody>
          <a:bodyPr/>
          <a:lstStyle/>
          <a:p>
            <a:fld id="{C2D8103D-13A2-4E59-BA68-565F6BE8913A}" type="slidenum">
              <a:rPr lang="es-MX" smtClean="0"/>
              <a:pPr/>
              <a:t>‹Nº›</a:t>
            </a:fld>
            <a:endParaRPr lang="es-MX"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MX"/>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15F23D09-358B-4DD8-8F83-1C73D9174C48}" type="datetimeFigureOut">
              <a:rPr lang="es-MX" smtClean="0"/>
              <a:pPr/>
              <a:t>14/10/2016</a:t>
            </a:fld>
            <a:endParaRPr lang="es-MX" dirty="0"/>
          </a:p>
        </p:txBody>
      </p:sp>
      <p:sp>
        <p:nvSpPr>
          <p:cNvPr id="5" name="4 Marcador de pie de página"/>
          <p:cNvSpPr>
            <a:spLocks noGrp="1"/>
          </p:cNvSpPr>
          <p:nvPr>
            <p:ph type="ftr" sz="quarter" idx="11"/>
          </p:nvPr>
        </p:nvSpPr>
        <p:spPr/>
        <p:txBody>
          <a:bodyPr/>
          <a:lstStyle/>
          <a:p>
            <a:endParaRPr lang="es-MX" dirty="0"/>
          </a:p>
        </p:txBody>
      </p:sp>
      <p:sp>
        <p:nvSpPr>
          <p:cNvPr id="6" name="5 Marcador de número de diapositiva"/>
          <p:cNvSpPr>
            <a:spLocks noGrp="1"/>
          </p:cNvSpPr>
          <p:nvPr>
            <p:ph type="sldNum" sz="quarter" idx="12"/>
          </p:nvPr>
        </p:nvSpPr>
        <p:spPr/>
        <p:txBody>
          <a:bodyPr/>
          <a:lstStyle/>
          <a:p>
            <a:fld id="{C2D8103D-13A2-4E59-BA68-565F6BE8913A}" type="slidenum">
              <a:rPr lang="es-MX" smtClean="0"/>
              <a:pPr/>
              <a:t>‹Nº›</a:t>
            </a:fld>
            <a:endParaRPr lang="es-MX"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15F23D09-358B-4DD8-8F83-1C73D9174C48}" type="datetimeFigureOut">
              <a:rPr lang="es-MX" smtClean="0"/>
              <a:pPr/>
              <a:t>14/10/2016</a:t>
            </a:fld>
            <a:endParaRPr lang="es-MX" dirty="0"/>
          </a:p>
        </p:txBody>
      </p:sp>
      <p:sp>
        <p:nvSpPr>
          <p:cNvPr id="5" name="4 Marcador de pie de página"/>
          <p:cNvSpPr>
            <a:spLocks noGrp="1"/>
          </p:cNvSpPr>
          <p:nvPr>
            <p:ph type="ftr" sz="quarter" idx="11"/>
          </p:nvPr>
        </p:nvSpPr>
        <p:spPr/>
        <p:txBody>
          <a:bodyPr/>
          <a:lstStyle/>
          <a:p>
            <a:endParaRPr lang="es-MX" dirty="0"/>
          </a:p>
        </p:txBody>
      </p:sp>
      <p:sp>
        <p:nvSpPr>
          <p:cNvPr id="6" name="5 Marcador de número de diapositiva"/>
          <p:cNvSpPr>
            <a:spLocks noGrp="1"/>
          </p:cNvSpPr>
          <p:nvPr>
            <p:ph type="sldNum" sz="quarter" idx="12"/>
          </p:nvPr>
        </p:nvSpPr>
        <p:spPr/>
        <p:txBody>
          <a:bodyPr/>
          <a:lstStyle/>
          <a:p>
            <a:fld id="{C2D8103D-13A2-4E59-BA68-565F6BE8913A}" type="slidenum">
              <a:rPr lang="es-MX" smtClean="0"/>
              <a:pPr/>
              <a:t>‹Nº›</a:t>
            </a:fld>
            <a:endParaRPr lang="es-MX"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15F23D09-358B-4DD8-8F83-1C73D9174C48}" type="datetimeFigureOut">
              <a:rPr lang="es-MX" smtClean="0"/>
              <a:pPr/>
              <a:t>14/10/2016</a:t>
            </a:fld>
            <a:endParaRPr lang="es-MX" dirty="0"/>
          </a:p>
        </p:txBody>
      </p:sp>
      <p:sp>
        <p:nvSpPr>
          <p:cNvPr id="5" name="4 Marcador de pie de página"/>
          <p:cNvSpPr>
            <a:spLocks noGrp="1"/>
          </p:cNvSpPr>
          <p:nvPr>
            <p:ph type="ftr" sz="quarter" idx="11"/>
          </p:nvPr>
        </p:nvSpPr>
        <p:spPr/>
        <p:txBody>
          <a:bodyPr/>
          <a:lstStyle/>
          <a:p>
            <a:endParaRPr lang="es-MX" dirty="0"/>
          </a:p>
        </p:txBody>
      </p:sp>
      <p:sp>
        <p:nvSpPr>
          <p:cNvPr id="6" name="5 Marcador de número de diapositiva"/>
          <p:cNvSpPr>
            <a:spLocks noGrp="1"/>
          </p:cNvSpPr>
          <p:nvPr>
            <p:ph type="sldNum" sz="quarter" idx="12"/>
          </p:nvPr>
        </p:nvSpPr>
        <p:spPr/>
        <p:txBody>
          <a:bodyPr/>
          <a:lstStyle/>
          <a:p>
            <a:fld id="{C2D8103D-13A2-4E59-BA68-565F6BE8913A}" type="slidenum">
              <a:rPr lang="es-MX" smtClean="0"/>
              <a:pPr/>
              <a:t>‹Nº›</a:t>
            </a:fld>
            <a:endParaRPr lang="es-MX"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4 Marcador de fecha"/>
          <p:cNvSpPr>
            <a:spLocks noGrp="1"/>
          </p:cNvSpPr>
          <p:nvPr>
            <p:ph type="dt" sz="half" idx="10"/>
          </p:nvPr>
        </p:nvSpPr>
        <p:spPr/>
        <p:txBody>
          <a:bodyPr/>
          <a:lstStyle/>
          <a:p>
            <a:fld id="{15F23D09-358B-4DD8-8F83-1C73D9174C48}" type="datetimeFigureOut">
              <a:rPr lang="es-MX" smtClean="0"/>
              <a:pPr/>
              <a:t>14/10/2016</a:t>
            </a:fld>
            <a:endParaRPr lang="es-MX" dirty="0"/>
          </a:p>
        </p:txBody>
      </p:sp>
      <p:sp>
        <p:nvSpPr>
          <p:cNvPr id="6" name="5 Marcador de pie de página"/>
          <p:cNvSpPr>
            <a:spLocks noGrp="1"/>
          </p:cNvSpPr>
          <p:nvPr>
            <p:ph type="ftr" sz="quarter" idx="11"/>
          </p:nvPr>
        </p:nvSpPr>
        <p:spPr/>
        <p:txBody>
          <a:bodyPr/>
          <a:lstStyle/>
          <a:p>
            <a:endParaRPr lang="es-MX" dirty="0"/>
          </a:p>
        </p:txBody>
      </p:sp>
      <p:sp>
        <p:nvSpPr>
          <p:cNvPr id="7" name="6 Marcador de número de diapositiva"/>
          <p:cNvSpPr>
            <a:spLocks noGrp="1"/>
          </p:cNvSpPr>
          <p:nvPr>
            <p:ph type="sldNum" sz="quarter" idx="12"/>
          </p:nvPr>
        </p:nvSpPr>
        <p:spPr/>
        <p:txBody>
          <a:bodyPr/>
          <a:lstStyle/>
          <a:p>
            <a:fld id="{C2D8103D-13A2-4E59-BA68-565F6BE8913A}" type="slidenum">
              <a:rPr lang="es-MX" smtClean="0"/>
              <a:pPr/>
              <a:t>‹Nº›</a:t>
            </a:fld>
            <a:endParaRPr lang="es-MX"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7" name="6 Marcador de fecha"/>
          <p:cNvSpPr>
            <a:spLocks noGrp="1"/>
          </p:cNvSpPr>
          <p:nvPr>
            <p:ph type="dt" sz="half" idx="10"/>
          </p:nvPr>
        </p:nvSpPr>
        <p:spPr/>
        <p:txBody>
          <a:bodyPr/>
          <a:lstStyle/>
          <a:p>
            <a:fld id="{15F23D09-358B-4DD8-8F83-1C73D9174C48}" type="datetimeFigureOut">
              <a:rPr lang="es-MX" smtClean="0"/>
              <a:pPr/>
              <a:t>14/10/2016</a:t>
            </a:fld>
            <a:endParaRPr lang="es-MX" dirty="0"/>
          </a:p>
        </p:txBody>
      </p:sp>
      <p:sp>
        <p:nvSpPr>
          <p:cNvPr id="8" name="7 Marcador de pie de página"/>
          <p:cNvSpPr>
            <a:spLocks noGrp="1"/>
          </p:cNvSpPr>
          <p:nvPr>
            <p:ph type="ftr" sz="quarter" idx="11"/>
          </p:nvPr>
        </p:nvSpPr>
        <p:spPr/>
        <p:txBody>
          <a:bodyPr/>
          <a:lstStyle/>
          <a:p>
            <a:endParaRPr lang="es-MX" dirty="0"/>
          </a:p>
        </p:txBody>
      </p:sp>
      <p:sp>
        <p:nvSpPr>
          <p:cNvPr id="9" name="8 Marcador de número de diapositiva"/>
          <p:cNvSpPr>
            <a:spLocks noGrp="1"/>
          </p:cNvSpPr>
          <p:nvPr>
            <p:ph type="sldNum" sz="quarter" idx="12"/>
          </p:nvPr>
        </p:nvSpPr>
        <p:spPr/>
        <p:txBody>
          <a:bodyPr/>
          <a:lstStyle/>
          <a:p>
            <a:fld id="{C2D8103D-13A2-4E59-BA68-565F6BE8913A}" type="slidenum">
              <a:rPr lang="es-MX" smtClean="0"/>
              <a:pPr/>
              <a:t>‹Nº›</a:t>
            </a:fld>
            <a:endParaRPr lang="es-MX"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fecha"/>
          <p:cNvSpPr>
            <a:spLocks noGrp="1"/>
          </p:cNvSpPr>
          <p:nvPr>
            <p:ph type="dt" sz="half" idx="10"/>
          </p:nvPr>
        </p:nvSpPr>
        <p:spPr/>
        <p:txBody>
          <a:bodyPr/>
          <a:lstStyle/>
          <a:p>
            <a:fld id="{15F23D09-358B-4DD8-8F83-1C73D9174C48}" type="datetimeFigureOut">
              <a:rPr lang="es-MX" smtClean="0"/>
              <a:pPr/>
              <a:t>14/10/2016</a:t>
            </a:fld>
            <a:endParaRPr lang="es-MX" dirty="0"/>
          </a:p>
        </p:txBody>
      </p:sp>
      <p:sp>
        <p:nvSpPr>
          <p:cNvPr id="4" name="3 Marcador de pie de página"/>
          <p:cNvSpPr>
            <a:spLocks noGrp="1"/>
          </p:cNvSpPr>
          <p:nvPr>
            <p:ph type="ftr" sz="quarter" idx="11"/>
          </p:nvPr>
        </p:nvSpPr>
        <p:spPr/>
        <p:txBody>
          <a:bodyPr/>
          <a:lstStyle/>
          <a:p>
            <a:endParaRPr lang="es-MX" dirty="0"/>
          </a:p>
        </p:txBody>
      </p:sp>
      <p:sp>
        <p:nvSpPr>
          <p:cNvPr id="5" name="4 Marcador de número de diapositiva"/>
          <p:cNvSpPr>
            <a:spLocks noGrp="1"/>
          </p:cNvSpPr>
          <p:nvPr>
            <p:ph type="sldNum" sz="quarter" idx="12"/>
          </p:nvPr>
        </p:nvSpPr>
        <p:spPr/>
        <p:txBody>
          <a:bodyPr/>
          <a:lstStyle/>
          <a:p>
            <a:fld id="{C2D8103D-13A2-4E59-BA68-565F6BE8913A}" type="slidenum">
              <a:rPr lang="es-MX" smtClean="0"/>
              <a:pPr/>
              <a:t>‹Nº›</a:t>
            </a:fld>
            <a:endParaRPr lang="es-MX"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15F23D09-358B-4DD8-8F83-1C73D9174C48}" type="datetimeFigureOut">
              <a:rPr lang="es-MX" smtClean="0"/>
              <a:pPr/>
              <a:t>14/10/2016</a:t>
            </a:fld>
            <a:endParaRPr lang="es-MX" dirty="0"/>
          </a:p>
        </p:txBody>
      </p:sp>
      <p:sp>
        <p:nvSpPr>
          <p:cNvPr id="3" name="2 Marcador de pie de página"/>
          <p:cNvSpPr>
            <a:spLocks noGrp="1"/>
          </p:cNvSpPr>
          <p:nvPr>
            <p:ph type="ftr" sz="quarter" idx="11"/>
          </p:nvPr>
        </p:nvSpPr>
        <p:spPr/>
        <p:txBody>
          <a:bodyPr/>
          <a:lstStyle/>
          <a:p>
            <a:endParaRPr lang="es-MX" dirty="0"/>
          </a:p>
        </p:txBody>
      </p:sp>
      <p:sp>
        <p:nvSpPr>
          <p:cNvPr id="4" name="3 Marcador de número de diapositiva"/>
          <p:cNvSpPr>
            <a:spLocks noGrp="1"/>
          </p:cNvSpPr>
          <p:nvPr>
            <p:ph type="sldNum" sz="quarter" idx="12"/>
          </p:nvPr>
        </p:nvSpPr>
        <p:spPr/>
        <p:txBody>
          <a:bodyPr/>
          <a:lstStyle/>
          <a:p>
            <a:fld id="{C2D8103D-13A2-4E59-BA68-565F6BE8913A}" type="slidenum">
              <a:rPr lang="es-MX" smtClean="0"/>
              <a:pPr/>
              <a:t>‹Nº›</a:t>
            </a:fld>
            <a:endParaRPr lang="es-MX"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MX"/>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15F23D09-358B-4DD8-8F83-1C73D9174C48}" type="datetimeFigureOut">
              <a:rPr lang="es-MX" smtClean="0"/>
              <a:pPr/>
              <a:t>14/10/2016</a:t>
            </a:fld>
            <a:endParaRPr lang="es-MX" dirty="0"/>
          </a:p>
        </p:txBody>
      </p:sp>
      <p:sp>
        <p:nvSpPr>
          <p:cNvPr id="6" name="5 Marcador de pie de página"/>
          <p:cNvSpPr>
            <a:spLocks noGrp="1"/>
          </p:cNvSpPr>
          <p:nvPr>
            <p:ph type="ftr" sz="quarter" idx="11"/>
          </p:nvPr>
        </p:nvSpPr>
        <p:spPr/>
        <p:txBody>
          <a:bodyPr/>
          <a:lstStyle/>
          <a:p>
            <a:endParaRPr lang="es-MX" dirty="0"/>
          </a:p>
        </p:txBody>
      </p:sp>
      <p:sp>
        <p:nvSpPr>
          <p:cNvPr id="7" name="6 Marcador de número de diapositiva"/>
          <p:cNvSpPr>
            <a:spLocks noGrp="1"/>
          </p:cNvSpPr>
          <p:nvPr>
            <p:ph type="sldNum" sz="quarter" idx="12"/>
          </p:nvPr>
        </p:nvSpPr>
        <p:spPr/>
        <p:txBody>
          <a:bodyPr/>
          <a:lstStyle/>
          <a:p>
            <a:fld id="{C2D8103D-13A2-4E59-BA68-565F6BE8913A}" type="slidenum">
              <a:rPr lang="es-MX" smtClean="0"/>
              <a:pPr/>
              <a:t>‹Nº›</a:t>
            </a:fld>
            <a:endParaRPr lang="es-MX"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MX"/>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MX" dirty="0"/>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15F23D09-358B-4DD8-8F83-1C73D9174C48}" type="datetimeFigureOut">
              <a:rPr lang="es-MX" smtClean="0"/>
              <a:pPr/>
              <a:t>14/10/2016</a:t>
            </a:fld>
            <a:endParaRPr lang="es-MX" dirty="0"/>
          </a:p>
        </p:txBody>
      </p:sp>
      <p:sp>
        <p:nvSpPr>
          <p:cNvPr id="6" name="5 Marcador de pie de página"/>
          <p:cNvSpPr>
            <a:spLocks noGrp="1"/>
          </p:cNvSpPr>
          <p:nvPr>
            <p:ph type="ftr" sz="quarter" idx="11"/>
          </p:nvPr>
        </p:nvSpPr>
        <p:spPr/>
        <p:txBody>
          <a:bodyPr/>
          <a:lstStyle/>
          <a:p>
            <a:endParaRPr lang="es-MX" dirty="0"/>
          </a:p>
        </p:txBody>
      </p:sp>
      <p:sp>
        <p:nvSpPr>
          <p:cNvPr id="7" name="6 Marcador de número de diapositiva"/>
          <p:cNvSpPr>
            <a:spLocks noGrp="1"/>
          </p:cNvSpPr>
          <p:nvPr>
            <p:ph type="sldNum" sz="quarter" idx="12"/>
          </p:nvPr>
        </p:nvSpPr>
        <p:spPr/>
        <p:txBody>
          <a:bodyPr/>
          <a:lstStyle/>
          <a:p>
            <a:fld id="{C2D8103D-13A2-4E59-BA68-565F6BE8913A}" type="slidenum">
              <a:rPr lang="es-MX" smtClean="0"/>
              <a:pPr/>
              <a:t>‹Nº›</a:t>
            </a:fld>
            <a:endParaRPr lang="es-MX"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5F23D09-358B-4DD8-8F83-1C73D9174C48}" type="datetimeFigureOut">
              <a:rPr lang="es-MX" smtClean="0"/>
              <a:pPr/>
              <a:t>14/10/2016</a:t>
            </a:fld>
            <a:endParaRPr lang="es-MX" dirty="0"/>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MX" dirty="0"/>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2D8103D-13A2-4E59-BA68-565F6BE8913A}" type="slidenum">
              <a:rPr lang="es-MX" smtClean="0"/>
              <a:pPr/>
              <a:t>‹Nº›</a:t>
            </a:fld>
            <a:endParaRPr lang="es-MX"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6.png"/><Relationship Id="rId1" Type="http://schemas.openxmlformats.org/officeDocument/2006/relationships/slideLayout" Target="../slideLayouts/slideLayout7.xml"/><Relationship Id="rId4" Type="http://schemas.openxmlformats.org/officeDocument/2006/relationships/chart" Target="../charts/chart6.xml"/></Relationships>
</file>

<file path=ppt/slides/_rels/slide1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slideLayout" Target="../slideLayouts/slideLayout7.xml"/><Relationship Id="rId1" Type="http://schemas.openxmlformats.org/officeDocument/2006/relationships/vmlDrawing" Target="../drawings/vmlDrawing4.vml"/><Relationship Id="rId6" Type="http://schemas.openxmlformats.org/officeDocument/2006/relationships/package" Target="../embeddings/Microsoft_Excel_Worksheet5.xlsx"/><Relationship Id="rId5" Type="http://schemas.openxmlformats.org/officeDocument/2006/relationships/package" Target="../embeddings/Microsoft_Excel_Worksheet4.xlsx"/><Relationship Id="rId4" Type="http://schemas.openxmlformats.org/officeDocument/2006/relationships/image" Target="../media/image2.png"/></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slideLayout" Target="../slideLayouts/slideLayout6.xml"/><Relationship Id="rId1" Type="http://schemas.openxmlformats.org/officeDocument/2006/relationships/vmlDrawing" Target="../drawings/vmlDrawing1.vml"/><Relationship Id="rId5" Type="http://schemas.openxmlformats.org/officeDocument/2006/relationships/package" Target="../embeddings/Microsoft_Excel_Worksheet1.xlsx"/><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slideLayout" Target="../slideLayouts/slideLayout7.xml"/><Relationship Id="rId1" Type="http://schemas.openxmlformats.org/officeDocument/2006/relationships/vmlDrawing" Target="../drawings/vmlDrawing2.vml"/><Relationship Id="rId5" Type="http://schemas.openxmlformats.org/officeDocument/2006/relationships/package" Target="../embeddings/Microsoft_Excel_Worksheet2.xlsx"/><Relationship Id="rId4" Type="http://schemas.openxmlformats.org/officeDocument/2006/relationships/image" Target="../media/image2.png"/></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6.png"/><Relationship Id="rId1" Type="http://schemas.openxmlformats.org/officeDocument/2006/relationships/slideLayout" Target="../slideLayouts/slideLayout7.xml"/><Relationship Id="rId4" Type="http://schemas.openxmlformats.org/officeDocument/2006/relationships/chart" Target="../charts/chart1.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6.png"/><Relationship Id="rId1" Type="http://schemas.openxmlformats.org/officeDocument/2006/relationships/slideLayout" Target="../slideLayouts/slideLayout7.xml"/><Relationship Id="rId4" Type="http://schemas.openxmlformats.org/officeDocument/2006/relationships/chart" Target="../charts/chart2.xml"/></Relationships>
</file>

<file path=ppt/slides/_rels/slide6.xml.rels><?xml version="1.0" encoding="UTF-8" standalone="yes"?>
<Relationships xmlns="http://schemas.openxmlformats.org/package/2006/relationships"><Relationship Id="rId3" Type="http://schemas.openxmlformats.org/officeDocument/2006/relationships/package" Target="../embeddings/Microsoft_PowerPoint_Slide3.sldx"/><Relationship Id="rId2" Type="http://schemas.openxmlformats.org/officeDocument/2006/relationships/slideLayout" Target="../slideLayouts/slideLayout7.xml"/><Relationship Id="rId1" Type="http://schemas.openxmlformats.org/officeDocument/2006/relationships/vmlDrawing" Target="../drawings/vmlDrawing3.v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6.png"/><Relationship Id="rId1" Type="http://schemas.openxmlformats.org/officeDocument/2006/relationships/slideLayout" Target="../slideLayouts/slideLayout7.xml"/><Relationship Id="rId4" Type="http://schemas.openxmlformats.org/officeDocument/2006/relationships/chart" Target="../charts/chart3.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6.png"/><Relationship Id="rId1" Type="http://schemas.openxmlformats.org/officeDocument/2006/relationships/slideLayout" Target="../slideLayouts/slideLayout7.xml"/><Relationship Id="rId4" Type="http://schemas.openxmlformats.org/officeDocument/2006/relationships/chart" Target="../charts/chart4.xml"/></Relationships>
</file>

<file path=ppt/slides/_rels/slide9.xml.rels><?xml version="1.0" encoding="UTF-8" standalone="yes"?>
<Relationships xmlns="http://schemas.openxmlformats.org/package/2006/relationships"><Relationship Id="rId2" Type="http://schemas.openxmlformats.org/officeDocument/2006/relationships/chart" Target="../charts/chart5.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683568" y="1700808"/>
            <a:ext cx="7772400" cy="650503"/>
          </a:xfrm>
        </p:spPr>
        <p:txBody>
          <a:bodyPr>
            <a:normAutofit/>
          </a:bodyPr>
          <a:lstStyle/>
          <a:p>
            <a:r>
              <a:rPr lang="es-MX" sz="3200" dirty="0" smtClean="0"/>
              <a:t>B.C.S.  PANORAMA EPIDEMIOLOGICO 2016</a:t>
            </a:r>
            <a:endParaRPr lang="es-MX" sz="3200" dirty="0"/>
          </a:p>
        </p:txBody>
      </p:sp>
      <p:sp>
        <p:nvSpPr>
          <p:cNvPr id="3" name="2 Subtítulo"/>
          <p:cNvSpPr>
            <a:spLocks noGrp="1"/>
          </p:cNvSpPr>
          <p:nvPr>
            <p:ph type="subTitle" idx="1"/>
          </p:nvPr>
        </p:nvSpPr>
        <p:spPr>
          <a:xfrm>
            <a:off x="1259632" y="2636912"/>
            <a:ext cx="6400800" cy="1752600"/>
          </a:xfrm>
        </p:spPr>
        <p:txBody>
          <a:bodyPr>
            <a:normAutofit fontScale="85000" lnSpcReduction="10000"/>
          </a:bodyPr>
          <a:lstStyle/>
          <a:p>
            <a:r>
              <a:rPr lang="es-MX" sz="2800" dirty="0" smtClean="0"/>
              <a:t>MORBILIDAD GENERAL ESTATAL Y  POR SECTOR ,   SITUACION ACTUAL DE LA  FIEBRE POR DENGUE, Y DE  LA INFLUENZA PRESENTADA   POR CANALES ENDEMICOS. COMENTARIOS GENERALES A LA SEMANA EPIDEMIOLOGICA   # 39 DEL 2016</a:t>
            </a:r>
            <a:endParaRPr lang="es-MX" sz="2800" dirty="0"/>
          </a:p>
        </p:txBody>
      </p:sp>
      <p:sp>
        <p:nvSpPr>
          <p:cNvPr id="6" name="5 CuadroTexto"/>
          <p:cNvSpPr txBox="1"/>
          <p:nvPr/>
        </p:nvSpPr>
        <p:spPr>
          <a:xfrm>
            <a:off x="4499992" y="5229200"/>
            <a:ext cx="4320480" cy="1046440"/>
          </a:xfrm>
          <a:prstGeom prst="rect">
            <a:avLst/>
          </a:prstGeom>
          <a:noFill/>
        </p:spPr>
        <p:txBody>
          <a:bodyPr wrap="square" rtlCol="0">
            <a:spAutoFit/>
          </a:bodyPr>
          <a:lstStyle/>
          <a:p>
            <a:r>
              <a:rPr lang="es-MX" sz="1000" dirty="0" smtClean="0"/>
              <a:t>FUENTE: PLATAFORMA SINAVE. SUIVE WINDOWS. SSA</a:t>
            </a:r>
          </a:p>
          <a:p>
            <a:r>
              <a:rPr lang="es-MX" sz="1000" dirty="0" smtClean="0"/>
              <a:t>CORTE DE INFORMACION AL  12 - 10 -2016   </a:t>
            </a:r>
          </a:p>
          <a:p>
            <a:r>
              <a:rPr lang="es-MX" sz="1000" dirty="0" smtClean="0"/>
              <a:t>DEPARTAMENTO DE VIGILANCIA EPIDEMIOLOGICA</a:t>
            </a:r>
          </a:p>
          <a:p>
            <a:r>
              <a:rPr lang="es-MX" sz="1000" dirty="0" smtClean="0"/>
              <a:t>RESPONSABLE: DR. MAURICIO E. BERNAL HERNANDEZ</a:t>
            </a:r>
          </a:p>
          <a:p>
            <a:r>
              <a:rPr lang="es-MX" sz="1000" dirty="0" smtClean="0"/>
              <a:t>APOYO TECNICO: ING. ERNESTO NAVARRO HIGUERA</a:t>
            </a:r>
          </a:p>
          <a:p>
            <a:endParaRPr lang="es-MX" sz="1200" dirty="0" smtClean="0"/>
          </a:p>
        </p:txBody>
      </p:sp>
      <p:pic>
        <p:nvPicPr>
          <p:cNvPr id="7" name="6 Imagen"/>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539552" y="213379"/>
            <a:ext cx="2021588" cy="1266774"/>
          </a:xfrm>
          <a:prstGeom prst="rect">
            <a:avLst/>
          </a:prstGeom>
        </p:spPr>
      </p:pic>
      <p:pic>
        <p:nvPicPr>
          <p:cNvPr id="8" name="5 Imagen" descr="sLUD FEDERAL.png"/>
          <p:cNvPicPr>
            <a:picLocks noChangeAspect="1"/>
          </p:cNvPicPr>
          <p:nvPr/>
        </p:nvPicPr>
        <p:blipFill>
          <a:blip r:embed="rId3" cstate="print"/>
          <a:stretch>
            <a:fillRect/>
          </a:stretch>
        </p:blipFill>
        <p:spPr>
          <a:xfrm>
            <a:off x="6156176" y="476671"/>
            <a:ext cx="2462581" cy="859465"/>
          </a:xfrm>
          <a:prstGeom prst="rect">
            <a:avLst/>
          </a:prstGeom>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6 Imagen"/>
          <p:cNvPicPr>
            <a:picLocks noChangeAspect="1"/>
          </p:cNvPicPr>
          <p:nvPr/>
        </p:nvPicPr>
        <p:blipFill>
          <a:blip r:embed="rId2" cstate="print">
            <a:extLst>
              <a:ext uri="{28A0092B-C50C-407E-A947-70E740481C1C}">
                <a14:useLocalDpi xmlns="" xmlns:a14="http://schemas.microsoft.com/office/drawing/2010/main" val="0"/>
              </a:ext>
            </a:extLst>
          </a:blip>
          <a:stretch>
            <a:fillRect/>
          </a:stretch>
        </p:blipFill>
        <p:spPr>
          <a:xfrm>
            <a:off x="971600" y="764704"/>
            <a:ext cx="1371581" cy="859465"/>
          </a:xfrm>
          <a:prstGeom prst="rect">
            <a:avLst/>
          </a:prstGeom>
        </p:spPr>
      </p:pic>
      <p:pic>
        <p:nvPicPr>
          <p:cNvPr id="3" name="5 Imagen" descr="sLUD FEDERAL.png"/>
          <p:cNvPicPr>
            <a:picLocks noChangeAspect="1"/>
          </p:cNvPicPr>
          <p:nvPr/>
        </p:nvPicPr>
        <p:blipFill>
          <a:blip r:embed="rId3" cstate="print"/>
          <a:stretch>
            <a:fillRect/>
          </a:stretch>
        </p:blipFill>
        <p:spPr>
          <a:xfrm>
            <a:off x="5580112" y="889347"/>
            <a:ext cx="2462581" cy="859465"/>
          </a:xfrm>
          <a:prstGeom prst="rect">
            <a:avLst/>
          </a:prstGeom>
        </p:spPr>
      </p:pic>
      <p:sp>
        <p:nvSpPr>
          <p:cNvPr id="5" name="4 CuadroTexto"/>
          <p:cNvSpPr txBox="1"/>
          <p:nvPr/>
        </p:nvSpPr>
        <p:spPr>
          <a:xfrm>
            <a:off x="1547664" y="1628800"/>
            <a:ext cx="5616624" cy="276999"/>
          </a:xfrm>
          <a:prstGeom prst="rect">
            <a:avLst/>
          </a:prstGeom>
          <a:noFill/>
        </p:spPr>
        <p:txBody>
          <a:bodyPr wrap="square" rtlCol="0">
            <a:spAutoFit/>
          </a:bodyPr>
          <a:lstStyle/>
          <a:p>
            <a:pPr algn="ctr"/>
            <a:r>
              <a:rPr lang="es-MX" sz="1200" dirty="0" smtClean="0"/>
              <a:t>BCS: ENFERMEDADES NO TRASMISIBLES- DIABETES MELLITUS TIPO II 2016</a:t>
            </a:r>
          </a:p>
        </p:txBody>
      </p:sp>
      <p:graphicFrame>
        <p:nvGraphicFramePr>
          <p:cNvPr id="7" name="2 Gráfico"/>
          <p:cNvGraphicFramePr>
            <a:graphicFrameLocks/>
          </p:cNvGraphicFramePr>
          <p:nvPr>
            <p:extLst>
              <p:ext uri="{D42A27DB-BD31-4B8C-83A1-F6EECF244321}">
                <p14:modId xmlns="" xmlns:p14="http://schemas.microsoft.com/office/powerpoint/2010/main" val="1229914888"/>
              </p:ext>
            </p:extLst>
          </p:nvPr>
        </p:nvGraphicFramePr>
        <p:xfrm>
          <a:off x="467544" y="2057400"/>
          <a:ext cx="8352928" cy="4395936"/>
        </p:xfrm>
        <a:graphic>
          <a:graphicData uri="http://schemas.openxmlformats.org/drawingml/2006/chart">
            <c:chart xmlns:c="http://schemas.openxmlformats.org/drawingml/2006/chart" xmlns:r="http://schemas.openxmlformats.org/officeDocument/2006/relationships" r:id="rId4"/>
          </a:graphicData>
        </a:graphic>
      </p:graphicFrame>
      <p:sp>
        <p:nvSpPr>
          <p:cNvPr id="4" name="3 CuadroTexto"/>
          <p:cNvSpPr txBox="1"/>
          <p:nvPr/>
        </p:nvSpPr>
        <p:spPr>
          <a:xfrm>
            <a:off x="5724128" y="4077072"/>
            <a:ext cx="1944216" cy="276999"/>
          </a:xfrm>
          <a:prstGeom prst="rect">
            <a:avLst/>
          </a:prstGeom>
          <a:noFill/>
        </p:spPr>
        <p:txBody>
          <a:bodyPr wrap="square" rtlCol="0">
            <a:spAutoFit/>
          </a:bodyPr>
          <a:lstStyle/>
          <a:p>
            <a:pPr algn="ctr"/>
            <a:r>
              <a:rPr lang="es-MX" sz="1200" dirty="0" smtClean="0"/>
              <a:t>Confirmados 225</a:t>
            </a:r>
            <a:endParaRPr lang="es-MX" sz="1200" dirty="0"/>
          </a:p>
        </p:txBody>
      </p:sp>
    </p:spTree>
    <p:extLst>
      <p:ext uri="{BB962C8B-B14F-4D97-AF65-F5344CB8AC3E}">
        <p14:creationId xmlns="" xmlns:p14="http://schemas.microsoft.com/office/powerpoint/2010/main" val="130579254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6 Imagen"/>
          <p:cNvPicPr>
            <a:picLocks noChangeAspect="1"/>
          </p:cNvPicPr>
          <p:nvPr/>
        </p:nvPicPr>
        <p:blipFill>
          <a:blip r:embed="rId3" cstate="print">
            <a:extLst>
              <a:ext uri="{28A0092B-C50C-407E-A947-70E740481C1C}">
                <a14:useLocalDpi xmlns:a14="http://schemas.microsoft.com/office/drawing/2010/main" xmlns="" val="0"/>
              </a:ext>
            </a:extLst>
          </a:blip>
          <a:stretch>
            <a:fillRect/>
          </a:stretch>
        </p:blipFill>
        <p:spPr>
          <a:xfrm>
            <a:off x="395536" y="334971"/>
            <a:ext cx="1587605" cy="859465"/>
          </a:xfrm>
          <a:prstGeom prst="rect">
            <a:avLst/>
          </a:prstGeom>
        </p:spPr>
      </p:pic>
      <p:pic>
        <p:nvPicPr>
          <p:cNvPr id="3" name="5 Imagen" descr="sLUD FEDERAL.png"/>
          <p:cNvPicPr>
            <a:picLocks noChangeAspect="1"/>
          </p:cNvPicPr>
          <p:nvPr/>
        </p:nvPicPr>
        <p:blipFill>
          <a:blip r:embed="rId4" cstate="print"/>
          <a:stretch>
            <a:fillRect/>
          </a:stretch>
        </p:blipFill>
        <p:spPr>
          <a:xfrm>
            <a:off x="5940152" y="334971"/>
            <a:ext cx="2462581" cy="859465"/>
          </a:xfrm>
          <a:prstGeom prst="rect">
            <a:avLst/>
          </a:prstGeom>
        </p:spPr>
      </p:pic>
      <p:graphicFrame>
        <p:nvGraphicFramePr>
          <p:cNvPr id="4" name="3 Objeto"/>
          <p:cNvGraphicFramePr>
            <a:graphicFrameLocks noChangeAspect="1"/>
          </p:cNvGraphicFramePr>
          <p:nvPr>
            <p:extLst>
              <p:ext uri="{D42A27DB-BD31-4B8C-83A1-F6EECF244321}">
                <p14:modId xmlns:p14="http://schemas.microsoft.com/office/powerpoint/2010/main" xmlns="" val="2560934866"/>
              </p:ext>
            </p:extLst>
          </p:nvPr>
        </p:nvGraphicFramePr>
        <p:xfrm>
          <a:off x="251520" y="2708920"/>
          <a:ext cx="8784976" cy="3672408"/>
        </p:xfrm>
        <a:graphic>
          <a:graphicData uri="http://schemas.openxmlformats.org/presentationml/2006/ole">
            <p:oleObj spid="_x0000_s30736" name="Hoja de cálculo" r:id="rId5" imgW="15354292" imgH="2486037" progId="Excel.Sheet.12">
              <p:embed/>
            </p:oleObj>
          </a:graphicData>
        </a:graphic>
      </p:graphicFrame>
      <p:graphicFrame>
        <p:nvGraphicFramePr>
          <p:cNvPr id="9" name="8 Objeto"/>
          <p:cNvGraphicFramePr>
            <a:graphicFrameLocks noChangeAspect="1"/>
          </p:cNvGraphicFramePr>
          <p:nvPr>
            <p:extLst>
              <p:ext uri="{D42A27DB-BD31-4B8C-83A1-F6EECF244321}">
                <p14:modId xmlns:p14="http://schemas.microsoft.com/office/powerpoint/2010/main" xmlns="" val="2438729138"/>
              </p:ext>
            </p:extLst>
          </p:nvPr>
        </p:nvGraphicFramePr>
        <p:xfrm>
          <a:off x="107504" y="1412776"/>
          <a:ext cx="5467350" cy="1152525"/>
        </p:xfrm>
        <a:graphic>
          <a:graphicData uri="http://schemas.openxmlformats.org/presentationml/2006/ole">
            <p:oleObj spid="_x0000_s30737" name="Hoja de cálculo" r:id="rId6" imgW="5467331" imgH="1152710" progId="Excel.Sheet.12">
              <p:embed/>
            </p:oleObj>
          </a:graphicData>
        </a:graphic>
      </p:graphicFrame>
    </p:spTree>
    <p:extLst>
      <p:ext uri="{BB962C8B-B14F-4D97-AF65-F5344CB8AC3E}">
        <p14:creationId xmlns:p14="http://schemas.microsoft.com/office/powerpoint/2010/main" xmlns="" val="416109682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6 Imagen"/>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395536" y="334971"/>
            <a:ext cx="1587605" cy="859465"/>
          </a:xfrm>
          <a:prstGeom prst="rect">
            <a:avLst/>
          </a:prstGeom>
        </p:spPr>
      </p:pic>
      <p:pic>
        <p:nvPicPr>
          <p:cNvPr id="3" name="5 Imagen" descr="sLUD FEDERAL.png"/>
          <p:cNvPicPr>
            <a:picLocks noChangeAspect="1"/>
          </p:cNvPicPr>
          <p:nvPr/>
        </p:nvPicPr>
        <p:blipFill>
          <a:blip r:embed="rId3" cstate="print"/>
          <a:stretch>
            <a:fillRect/>
          </a:stretch>
        </p:blipFill>
        <p:spPr>
          <a:xfrm>
            <a:off x="5940152" y="334971"/>
            <a:ext cx="2462581" cy="859465"/>
          </a:xfrm>
          <a:prstGeom prst="rect">
            <a:avLst/>
          </a:prstGeom>
        </p:spPr>
      </p:pic>
      <p:sp>
        <p:nvSpPr>
          <p:cNvPr id="6" name="5 CuadroTexto"/>
          <p:cNvSpPr txBox="1"/>
          <p:nvPr/>
        </p:nvSpPr>
        <p:spPr>
          <a:xfrm>
            <a:off x="2339752" y="1340768"/>
            <a:ext cx="3600400" cy="369332"/>
          </a:xfrm>
          <a:prstGeom prst="rect">
            <a:avLst/>
          </a:prstGeom>
          <a:noFill/>
        </p:spPr>
        <p:txBody>
          <a:bodyPr wrap="square" rtlCol="0">
            <a:spAutoFit/>
          </a:bodyPr>
          <a:lstStyle/>
          <a:p>
            <a:r>
              <a:rPr lang="es-MX" dirty="0" smtClean="0"/>
              <a:t>COMENTARIOS GENERALES 2016</a:t>
            </a:r>
            <a:endParaRPr lang="es-MX" dirty="0"/>
          </a:p>
        </p:txBody>
      </p:sp>
      <p:sp>
        <p:nvSpPr>
          <p:cNvPr id="7" name="6 CuadroTexto"/>
          <p:cNvSpPr txBox="1"/>
          <p:nvPr/>
        </p:nvSpPr>
        <p:spPr>
          <a:xfrm>
            <a:off x="971600" y="1844824"/>
            <a:ext cx="7344816" cy="3785652"/>
          </a:xfrm>
          <a:prstGeom prst="rect">
            <a:avLst/>
          </a:prstGeom>
          <a:noFill/>
        </p:spPr>
        <p:txBody>
          <a:bodyPr wrap="square" rtlCol="0">
            <a:spAutoFit/>
          </a:bodyPr>
          <a:lstStyle/>
          <a:p>
            <a:r>
              <a:rPr lang="es-MX" sz="1200" dirty="0" smtClean="0"/>
              <a:t>La situación epidemiológica en la entidad, representada por los sistemas convencionales  y sistemas especiales de todo el sector, se muestran en este reporte  de forma graficada, para una fácil interpretación.</a:t>
            </a:r>
          </a:p>
          <a:p>
            <a:endParaRPr lang="es-MX" sz="1200" dirty="0" smtClean="0"/>
          </a:p>
          <a:p>
            <a:r>
              <a:rPr lang="es-MX" sz="1200" dirty="0" smtClean="0"/>
              <a:t> En la morbilidad general , destaca el incremento en las enfermedades trasmisibles como:  </a:t>
            </a:r>
            <a:r>
              <a:rPr lang="es-MX" sz="1200" dirty="0" smtClean="0"/>
              <a:t>v</a:t>
            </a:r>
            <a:r>
              <a:rPr lang="es-MX" sz="1200" dirty="0" smtClean="0"/>
              <a:t>aricela, conjuntivitis y dengue. Por otro lado , en las enfermedades no trasmisibles o crónicas , el incremento  se observa, en la diabetes tipo II, en la hipertensión y principalmente en la obesidad. </a:t>
            </a:r>
          </a:p>
          <a:p>
            <a:endParaRPr lang="es-MX" sz="1200" dirty="0" smtClean="0"/>
          </a:p>
          <a:p>
            <a:r>
              <a:rPr lang="es-MX" sz="1200" dirty="0" smtClean="0"/>
              <a:t> En las graficas para dengue representadas en la tendencia anual  del 2009 al 2016, se observo que el 2016  tiene una  incidencia menor que en años previos,  y en el canal endémico,  si bien se presento un incremento inusual en las primeras semanas del año 2016 ,  en las semanas actuales  la curva esta dentro de lo esperado . En el caso de la influenza, la tendencia anual en el mismo periodo , sí muestra que:  la incidencia anual se esta incrementando, y si bien el canal endémico  muestra que el periodo de trasmisión alta se dio entre la semana 6 y la 16  del 2016 , y que en las ultimas semanas esta , se observa una trasmisión baja;  es necesario fortalecer el sistema de la  red negativa,  tanto en la  SSA como en el  ISSSTE, ya que como se observa en  la grafica del mosaico, durante varias semanas no han reportado casos.</a:t>
            </a:r>
          </a:p>
          <a:p>
            <a:endParaRPr lang="es-MX" sz="1200" dirty="0" smtClean="0"/>
          </a:p>
          <a:p>
            <a:r>
              <a:rPr lang="es-MX" sz="1200" dirty="0" smtClean="0"/>
              <a:t> Finalmente hacemos la observación de que el registro de síndrome febril   es muy elevado y recomendamos que se intensifique la búsqueda de síntomas a través de definiones operacionales  para integrar un mejor </a:t>
            </a:r>
            <a:r>
              <a:rPr lang="es-MX" sz="1200" dirty="0" err="1" smtClean="0"/>
              <a:t>dx</a:t>
            </a:r>
            <a:r>
              <a:rPr lang="es-MX" sz="1200" dirty="0" smtClean="0"/>
              <a:t> presuntivo , ya que debemos tener en mente que tanto la influenza como las infecciones virales a través de vectores , presentan fiebre  . </a:t>
            </a:r>
            <a:endParaRPr lang="es-MX" sz="1200" dirty="0"/>
          </a:p>
        </p:txBody>
      </p:sp>
    </p:spTree>
    <p:extLst>
      <p:ext uri="{BB962C8B-B14F-4D97-AF65-F5344CB8AC3E}">
        <p14:creationId xmlns:p14="http://schemas.microsoft.com/office/powerpoint/2010/main" xmlns="" val="416109682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2195736" y="940093"/>
            <a:ext cx="4104456" cy="616699"/>
          </a:xfrm>
        </p:spPr>
        <p:txBody>
          <a:bodyPr>
            <a:normAutofit/>
          </a:bodyPr>
          <a:lstStyle/>
          <a:p>
            <a:r>
              <a:rPr lang="es-MX" sz="2000" dirty="0" smtClean="0"/>
              <a:t>MORBILIDAD GENERAL 2016</a:t>
            </a:r>
            <a:endParaRPr lang="es-MX" sz="2000" dirty="0"/>
          </a:p>
        </p:txBody>
      </p:sp>
      <p:pic>
        <p:nvPicPr>
          <p:cNvPr id="7" name="6 Imagen"/>
          <p:cNvPicPr>
            <a:picLocks noChangeAspect="1"/>
          </p:cNvPicPr>
          <p:nvPr/>
        </p:nvPicPr>
        <p:blipFill>
          <a:blip r:embed="rId3" cstate="print">
            <a:extLst>
              <a:ext uri="{28A0092B-C50C-407E-A947-70E740481C1C}">
                <a14:useLocalDpi xmlns:a14="http://schemas.microsoft.com/office/drawing/2010/main" xmlns="" val="0"/>
              </a:ext>
            </a:extLst>
          </a:blip>
          <a:stretch>
            <a:fillRect/>
          </a:stretch>
        </p:blipFill>
        <p:spPr>
          <a:xfrm>
            <a:off x="539552" y="262212"/>
            <a:ext cx="1491391" cy="934540"/>
          </a:xfrm>
          <a:prstGeom prst="rect">
            <a:avLst/>
          </a:prstGeom>
        </p:spPr>
      </p:pic>
      <p:pic>
        <p:nvPicPr>
          <p:cNvPr id="8" name="5 Imagen" descr="sLUD FEDERAL.png"/>
          <p:cNvPicPr>
            <a:picLocks noChangeAspect="1"/>
          </p:cNvPicPr>
          <p:nvPr/>
        </p:nvPicPr>
        <p:blipFill>
          <a:blip r:embed="rId4" cstate="print"/>
          <a:stretch>
            <a:fillRect/>
          </a:stretch>
        </p:blipFill>
        <p:spPr>
          <a:xfrm>
            <a:off x="6156176" y="476671"/>
            <a:ext cx="2462581" cy="859465"/>
          </a:xfrm>
          <a:prstGeom prst="rect">
            <a:avLst/>
          </a:prstGeom>
        </p:spPr>
      </p:pic>
      <p:graphicFrame>
        <p:nvGraphicFramePr>
          <p:cNvPr id="4" name="3 Objeto"/>
          <p:cNvGraphicFramePr>
            <a:graphicFrameLocks noChangeAspect="1"/>
          </p:cNvGraphicFramePr>
          <p:nvPr>
            <p:extLst>
              <p:ext uri="{D42A27DB-BD31-4B8C-83A1-F6EECF244321}">
                <p14:modId xmlns:p14="http://schemas.microsoft.com/office/powerpoint/2010/main" xmlns="" val="1049233856"/>
              </p:ext>
            </p:extLst>
          </p:nvPr>
        </p:nvGraphicFramePr>
        <p:xfrm>
          <a:off x="755576" y="1412776"/>
          <a:ext cx="7560839" cy="5256584"/>
        </p:xfrm>
        <a:graphic>
          <a:graphicData uri="http://schemas.openxmlformats.org/presentationml/2006/ole">
            <p:oleObj spid="_x0000_s24595" name="Hoja de cálculo" r:id="rId5" imgW="5819842" imgH="6486395" progId="Excel.Sheet.12">
              <p:embed/>
            </p:oleObj>
          </a:graphicData>
        </a:graphic>
      </p:graphicFrame>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6 Imagen"/>
          <p:cNvPicPr>
            <a:picLocks noChangeAspect="1"/>
          </p:cNvPicPr>
          <p:nvPr/>
        </p:nvPicPr>
        <p:blipFill>
          <a:blip r:embed="rId3" cstate="print">
            <a:extLst>
              <a:ext uri="{28A0092B-C50C-407E-A947-70E740481C1C}">
                <a14:useLocalDpi xmlns:a14="http://schemas.microsoft.com/office/drawing/2010/main" xmlns="" val="0"/>
              </a:ext>
            </a:extLst>
          </a:blip>
          <a:stretch>
            <a:fillRect/>
          </a:stretch>
        </p:blipFill>
        <p:spPr>
          <a:xfrm>
            <a:off x="539552" y="188640"/>
            <a:ext cx="1371581" cy="859465"/>
          </a:xfrm>
          <a:prstGeom prst="rect">
            <a:avLst/>
          </a:prstGeom>
        </p:spPr>
      </p:pic>
      <p:pic>
        <p:nvPicPr>
          <p:cNvPr id="3" name="5 Imagen" descr="sLUD FEDERAL.png"/>
          <p:cNvPicPr>
            <a:picLocks noChangeAspect="1"/>
          </p:cNvPicPr>
          <p:nvPr/>
        </p:nvPicPr>
        <p:blipFill>
          <a:blip r:embed="rId4" cstate="print"/>
          <a:stretch>
            <a:fillRect/>
          </a:stretch>
        </p:blipFill>
        <p:spPr>
          <a:xfrm>
            <a:off x="6444208" y="260648"/>
            <a:ext cx="2462581" cy="859465"/>
          </a:xfrm>
          <a:prstGeom prst="rect">
            <a:avLst/>
          </a:prstGeom>
        </p:spPr>
      </p:pic>
      <p:sp>
        <p:nvSpPr>
          <p:cNvPr id="5" name="4 CuadroTexto"/>
          <p:cNvSpPr txBox="1"/>
          <p:nvPr/>
        </p:nvSpPr>
        <p:spPr>
          <a:xfrm>
            <a:off x="1619672" y="1052736"/>
            <a:ext cx="5616624" cy="276999"/>
          </a:xfrm>
          <a:prstGeom prst="rect">
            <a:avLst/>
          </a:prstGeom>
          <a:noFill/>
        </p:spPr>
        <p:txBody>
          <a:bodyPr wrap="square" rtlCol="0">
            <a:spAutoFit/>
          </a:bodyPr>
          <a:lstStyle/>
          <a:p>
            <a:pPr algn="ctr"/>
            <a:r>
              <a:rPr lang="es-MX" sz="1200" dirty="0" smtClean="0"/>
              <a:t>MORBILIDAD GENERAL POR SECTOR</a:t>
            </a:r>
          </a:p>
        </p:txBody>
      </p:sp>
      <p:graphicFrame>
        <p:nvGraphicFramePr>
          <p:cNvPr id="45058" name="Object 2"/>
          <p:cNvGraphicFramePr>
            <a:graphicFrameLocks noChangeAspect="1"/>
          </p:cNvGraphicFramePr>
          <p:nvPr/>
        </p:nvGraphicFramePr>
        <p:xfrm>
          <a:off x="395536" y="1484784"/>
          <a:ext cx="8496944" cy="5112568"/>
        </p:xfrm>
        <a:graphic>
          <a:graphicData uri="http://schemas.openxmlformats.org/presentationml/2006/ole">
            <p:oleObj spid="_x0000_s45058" name="Hoja de cálculo" r:id="rId5" imgW="6657930" imgH="5581560" progId="Excel.Sheet.12">
              <p:embed/>
            </p:oleObj>
          </a:graphicData>
        </a:graphic>
      </p:graphicFrame>
    </p:spTree>
    <p:extLst>
      <p:ext uri="{BB962C8B-B14F-4D97-AF65-F5344CB8AC3E}">
        <p14:creationId xmlns:p14="http://schemas.microsoft.com/office/powerpoint/2010/main" xmlns="" val="160546764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6 Imagen"/>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467544" y="332656"/>
            <a:ext cx="1371581" cy="859465"/>
          </a:xfrm>
          <a:prstGeom prst="rect">
            <a:avLst/>
          </a:prstGeom>
        </p:spPr>
      </p:pic>
      <p:pic>
        <p:nvPicPr>
          <p:cNvPr id="5" name="5 Imagen" descr="sLUD FEDERAL.png"/>
          <p:cNvPicPr>
            <a:picLocks noChangeAspect="1"/>
          </p:cNvPicPr>
          <p:nvPr/>
        </p:nvPicPr>
        <p:blipFill>
          <a:blip r:embed="rId3" cstate="print"/>
          <a:stretch>
            <a:fillRect/>
          </a:stretch>
        </p:blipFill>
        <p:spPr>
          <a:xfrm>
            <a:off x="6084168" y="332656"/>
            <a:ext cx="2462581" cy="859465"/>
          </a:xfrm>
          <a:prstGeom prst="rect">
            <a:avLst/>
          </a:prstGeom>
        </p:spPr>
      </p:pic>
      <p:graphicFrame>
        <p:nvGraphicFramePr>
          <p:cNvPr id="9" name="1 Gráfico"/>
          <p:cNvGraphicFramePr>
            <a:graphicFrameLocks noGrp="1"/>
          </p:cNvGraphicFramePr>
          <p:nvPr>
            <p:extLst>
              <p:ext uri="{D42A27DB-BD31-4B8C-83A1-F6EECF244321}">
                <p14:modId xmlns:p14="http://schemas.microsoft.com/office/powerpoint/2010/main" xmlns="" val="481987271"/>
              </p:ext>
            </p:extLst>
          </p:nvPr>
        </p:nvGraphicFramePr>
        <p:xfrm>
          <a:off x="467544" y="1484784"/>
          <a:ext cx="8352928" cy="5089817"/>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xmlns="" val="63916101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6 Imagen"/>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827584" y="126939"/>
            <a:ext cx="1371581" cy="859465"/>
          </a:xfrm>
          <a:prstGeom prst="rect">
            <a:avLst/>
          </a:prstGeom>
        </p:spPr>
      </p:pic>
      <p:pic>
        <p:nvPicPr>
          <p:cNvPr id="5" name="5 Imagen" descr="sLUD FEDERAL.png"/>
          <p:cNvPicPr>
            <a:picLocks noChangeAspect="1"/>
          </p:cNvPicPr>
          <p:nvPr/>
        </p:nvPicPr>
        <p:blipFill>
          <a:blip r:embed="rId3" cstate="print"/>
          <a:stretch>
            <a:fillRect/>
          </a:stretch>
        </p:blipFill>
        <p:spPr>
          <a:xfrm>
            <a:off x="6300192" y="260648"/>
            <a:ext cx="2462581" cy="859465"/>
          </a:xfrm>
          <a:prstGeom prst="rect">
            <a:avLst/>
          </a:prstGeom>
        </p:spPr>
      </p:pic>
      <p:sp>
        <p:nvSpPr>
          <p:cNvPr id="2" name="1 CuadroTexto"/>
          <p:cNvSpPr txBox="1"/>
          <p:nvPr/>
        </p:nvSpPr>
        <p:spPr>
          <a:xfrm>
            <a:off x="1763688" y="1268760"/>
            <a:ext cx="5472608" cy="276999"/>
          </a:xfrm>
          <a:prstGeom prst="rect">
            <a:avLst/>
          </a:prstGeom>
          <a:noFill/>
        </p:spPr>
        <p:txBody>
          <a:bodyPr wrap="square" rtlCol="0">
            <a:spAutoFit/>
          </a:bodyPr>
          <a:lstStyle/>
          <a:p>
            <a:pPr algn="ctr"/>
            <a:r>
              <a:rPr lang="es-MX" sz="1200" dirty="0" smtClean="0"/>
              <a:t>BCS INFLUENZA PERIODO 2015-2016</a:t>
            </a:r>
            <a:endParaRPr lang="es-MX" sz="1200" dirty="0"/>
          </a:p>
        </p:txBody>
      </p:sp>
      <p:graphicFrame>
        <p:nvGraphicFramePr>
          <p:cNvPr id="6" name="1 Gráfico"/>
          <p:cNvGraphicFramePr>
            <a:graphicFrameLocks noGrp="1"/>
          </p:cNvGraphicFramePr>
          <p:nvPr>
            <p:extLst>
              <p:ext uri="{D42A27DB-BD31-4B8C-83A1-F6EECF244321}">
                <p14:modId xmlns:p14="http://schemas.microsoft.com/office/powerpoint/2010/main" xmlns="" val="4287074615"/>
              </p:ext>
            </p:extLst>
          </p:nvPr>
        </p:nvGraphicFramePr>
        <p:xfrm>
          <a:off x="395535" y="1268760"/>
          <a:ext cx="8367237" cy="5264575"/>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xmlns="" val="63916101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7107" name="Object 3"/>
          <p:cNvGraphicFramePr>
            <a:graphicFrameLocks noChangeAspect="1"/>
          </p:cNvGraphicFramePr>
          <p:nvPr/>
        </p:nvGraphicFramePr>
        <p:xfrm>
          <a:off x="179512" y="404664"/>
          <a:ext cx="8856984" cy="5976664"/>
        </p:xfrm>
        <a:graphic>
          <a:graphicData uri="http://schemas.openxmlformats.org/presentationml/2006/ole">
            <p:oleObj spid="_x0000_s47107" name="Diapositiva" r:id="rId3" imgW="4570388" imgH="3427437" progId="PowerPoint.Slide.12">
              <p:embed/>
            </p:oleObj>
          </a:graphicData>
        </a:graphic>
      </p:graphicFrame>
    </p:spTree>
    <p:extLst>
      <p:ext uri="{BB962C8B-B14F-4D97-AF65-F5344CB8AC3E}">
        <p14:creationId xmlns:p14="http://schemas.microsoft.com/office/powerpoint/2010/main" xmlns="" val="130579254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6 Imagen"/>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611560" y="321753"/>
            <a:ext cx="1371581" cy="859465"/>
          </a:xfrm>
          <a:prstGeom prst="rect">
            <a:avLst/>
          </a:prstGeom>
        </p:spPr>
      </p:pic>
      <p:pic>
        <p:nvPicPr>
          <p:cNvPr id="3" name="5 Imagen" descr="sLUD FEDERAL.png"/>
          <p:cNvPicPr>
            <a:picLocks noChangeAspect="1"/>
          </p:cNvPicPr>
          <p:nvPr/>
        </p:nvPicPr>
        <p:blipFill>
          <a:blip r:embed="rId3" cstate="print"/>
          <a:stretch>
            <a:fillRect/>
          </a:stretch>
        </p:blipFill>
        <p:spPr>
          <a:xfrm>
            <a:off x="6228184" y="378587"/>
            <a:ext cx="2462581" cy="859465"/>
          </a:xfrm>
          <a:prstGeom prst="rect">
            <a:avLst/>
          </a:prstGeom>
        </p:spPr>
      </p:pic>
      <p:graphicFrame>
        <p:nvGraphicFramePr>
          <p:cNvPr id="7" name="1 Gráfico"/>
          <p:cNvGraphicFramePr>
            <a:graphicFrameLocks noGrp="1"/>
          </p:cNvGraphicFramePr>
          <p:nvPr>
            <p:extLst>
              <p:ext uri="{D42A27DB-BD31-4B8C-83A1-F6EECF244321}">
                <p14:modId xmlns:p14="http://schemas.microsoft.com/office/powerpoint/2010/main" xmlns="" val="2242938867"/>
              </p:ext>
            </p:extLst>
          </p:nvPr>
        </p:nvGraphicFramePr>
        <p:xfrm>
          <a:off x="467544" y="1484784"/>
          <a:ext cx="8352928" cy="5040560"/>
        </p:xfrm>
        <a:graphic>
          <a:graphicData uri="http://schemas.openxmlformats.org/drawingml/2006/chart">
            <c:chart xmlns:c="http://schemas.openxmlformats.org/drawingml/2006/chart" xmlns:r="http://schemas.openxmlformats.org/officeDocument/2006/relationships" r:id="rId4"/>
          </a:graphicData>
        </a:graphic>
      </p:graphicFrame>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6 Imagen"/>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323528" y="260647"/>
            <a:ext cx="1728192" cy="859465"/>
          </a:xfrm>
          <a:prstGeom prst="rect">
            <a:avLst/>
          </a:prstGeom>
        </p:spPr>
      </p:pic>
      <p:pic>
        <p:nvPicPr>
          <p:cNvPr id="3" name="5 Imagen" descr="sLUD FEDERAL.png"/>
          <p:cNvPicPr>
            <a:picLocks noChangeAspect="1"/>
          </p:cNvPicPr>
          <p:nvPr/>
        </p:nvPicPr>
        <p:blipFill>
          <a:blip r:embed="rId3" cstate="print"/>
          <a:stretch>
            <a:fillRect/>
          </a:stretch>
        </p:blipFill>
        <p:spPr>
          <a:xfrm>
            <a:off x="6156176" y="260648"/>
            <a:ext cx="2462581" cy="859465"/>
          </a:xfrm>
          <a:prstGeom prst="rect">
            <a:avLst/>
          </a:prstGeom>
        </p:spPr>
      </p:pic>
      <p:graphicFrame>
        <p:nvGraphicFramePr>
          <p:cNvPr id="9" name="1 Gráfico"/>
          <p:cNvGraphicFramePr>
            <a:graphicFrameLocks noGrp="1"/>
          </p:cNvGraphicFramePr>
          <p:nvPr>
            <p:extLst>
              <p:ext uri="{D42A27DB-BD31-4B8C-83A1-F6EECF244321}">
                <p14:modId xmlns:p14="http://schemas.microsoft.com/office/powerpoint/2010/main" xmlns="" val="3565166134"/>
              </p:ext>
            </p:extLst>
          </p:nvPr>
        </p:nvGraphicFramePr>
        <p:xfrm>
          <a:off x="467544" y="1319079"/>
          <a:ext cx="8136904" cy="5184576"/>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xmlns="" val="306907049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1 Gráfico"/>
          <p:cNvGraphicFramePr>
            <a:graphicFrameLocks/>
          </p:cNvGraphicFramePr>
          <p:nvPr>
            <p:extLst>
              <p:ext uri="{D42A27DB-BD31-4B8C-83A1-F6EECF244321}">
                <p14:modId xmlns="" xmlns:p14="http://schemas.microsoft.com/office/powerpoint/2010/main" val="3707320853"/>
              </p:ext>
            </p:extLst>
          </p:nvPr>
        </p:nvGraphicFramePr>
        <p:xfrm>
          <a:off x="179512" y="764704"/>
          <a:ext cx="8856984" cy="5976664"/>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 xmlns:p14="http://schemas.microsoft.com/office/powerpoint/2010/main" val="1605467644"/>
      </p:ext>
    </p:extLst>
  </p:cSld>
  <p:clrMapOvr>
    <a:masterClrMapping/>
  </p:clrMapOvr>
  <p:timing>
    <p:tnLst>
      <p:par>
        <p:cTn id="1" dur="indefinite" restart="never" nodeType="tmRoot"/>
      </p:par>
    </p:tnLst>
  </p:timing>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1627</TotalTime>
  <Words>534</Words>
  <Application>Microsoft Office PowerPoint</Application>
  <PresentationFormat>Presentación en pantalla (4:3)</PresentationFormat>
  <Paragraphs>43</Paragraphs>
  <Slides>12</Slides>
  <Notes>0</Notes>
  <HiddenSlides>0</HiddenSlides>
  <MMClips>0</MMClips>
  <ScaleCrop>false</ScaleCrop>
  <HeadingPairs>
    <vt:vector size="6" baseType="variant">
      <vt:variant>
        <vt:lpstr>Tema</vt:lpstr>
      </vt:variant>
      <vt:variant>
        <vt:i4>1</vt:i4>
      </vt:variant>
      <vt:variant>
        <vt:lpstr>Servidores OLE incrustados</vt:lpstr>
      </vt:variant>
      <vt:variant>
        <vt:i4>2</vt:i4>
      </vt:variant>
      <vt:variant>
        <vt:lpstr>Títulos de diapositiva</vt:lpstr>
      </vt:variant>
      <vt:variant>
        <vt:i4>12</vt:i4>
      </vt:variant>
    </vt:vector>
  </HeadingPairs>
  <TitlesOfParts>
    <vt:vector size="15" baseType="lpstr">
      <vt:lpstr>Tema de Office</vt:lpstr>
      <vt:lpstr>Hoja de cálculo</vt:lpstr>
      <vt:lpstr>Diapositiva</vt:lpstr>
      <vt:lpstr>B.C.S.  PANORAMA EPIDEMIOLOGICO 2016</vt:lpstr>
      <vt:lpstr>MORBILIDAD GENERAL 2016</vt:lpstr>
      <vt:lpstr>Diapositiva 3</vt:lpstr>
      <vt:lpstr>Diapositiva 4</vt:lpstr>
      <vt:lpstr>Diapositiva 5</vt:lpstr>
      <vt:lpstr>Diapositiva 6</vt:lpstr>
      <vt:lpstr>Diapositiva 7</vt:lpstr>
      <vt:lpstr>Diapositiva 8</vt:lpstr>
      <vt:lpstr>Diapositiva 9</vt:lpstr>
      <vt:lpstr>Diapositiva 10</vt:lpstr>
      <vt:lpstr>Diapositiva 11</vt:lpstr>
      <vt:lpstr>Diapositiva 12</vt:lpstr>
    </vt:vector>
  </TitlesOfParts>
  <Company>Hewlett-Packard</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Diapositiva 1</dc:title>
  <dc:creator>HP</dc:creator>
  <cp:lastModifiedBy>Mauricio Bernal Hernández</cp:lastModifiedBy>
  <cp:revision>187</cp:revision>
  <dcterms:created xsi:type="dcterms:W3CDTF">2014-01-30T02:50:58Z</dcterms:created>
  <dcterms:modified xsi:type="dcterms:W3CDTF">2016-10-14T21:16:51Z</dcterms:modified>
</cp:coreProperties>
</file>